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7" r:id="rId1"/>
  </p:sldMasterIdLst>
  <p:handoutMasterIdLst>
    <p:handoutMasterId r:id="rId22"/>
  </p:handoutMasterIdLst>
  <p:sldIdLst>
    <p:sldId id="258" r:id="rId2"/>
    <p:sldId id="256" r:id="rId3"/>
    <p:sldId id="262" r:id="rId4"/>
    <p:sldId id="263" r:id="rId5"/>
    <p:sldId id="264" r:id="rId6"/>
    <p:sldId id="265" r:id="rId7"/>
    <p:sldId id="266" r:id="rId8"/>
    <p:sldId id="267" r:id="rId9"/>
    <p:sldId id="268" r:id="rId10"/>
    <p:sldId id="269" r:id="rId11"/>
    <p:sldId id="270" r:id="rId12"/>
    <p:sldId id="271" r:id="rId13"/>
    <p:sldId id="272" r:id="rId14"/>
    <p:sldId id="273" r:id="rId15"/>
    <p:sldId id="274" r:id="rId16"/>
    <p:sldId id="275" r:id="rId17"/>
    <p:sldId id="276" r:id="rId18"/>
    <p:sldId id="277" r:id="rId19"/>
    <p:sldId id="279" r:id="rId20"/>
    <p:sldId id="261" r:id="rId21"/>
  </p:sldIdLst>
  <p:sldSz cx="12192000" cy="6858000"/>
  <p:notesSz cx="7104063" cy="10234613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93" autoAdjust="0"/>
    <p:restoredTop sz="94660"/>
  </p:normalViewPr>
  <p:slideViewPr>
    <p:cSldViewPr snapToGrid="0" snapToObjects="1">
      <p:cViewPr varScale="1">
        <p:scale>
          <a:sx n="113" d="100"/>
          <a:sy n="113" d="100"/>
        </p:scale>
        <p:origin x="49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handoutMaster" Target="handoutMasters/handoutMaster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  <a:t>2018/3/12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233697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Relationship Id="rId3" Type="http://schemas.openxmlformats.org/officeDocument/2006/relationships/image" Target="../media/image6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eg"/><Relationship Id="rId3" Type="http://schemas.openxmlformats.org/officeDocument/2006/relationships/image" Target="../media/image4.jpe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eg"/><Relationship Id="rId3" Type="http://schemas.openxmlformats.org/officeDocument/2006/relationships/image" Target="../media/image9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2018/3/12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38100" y="-76200"/>
            <a:ext cx="12364085" cy="7039610"/>
          </a:xfrm>
          <a:prstGeom prst="rect">
            <a:avLst/>
          </a:prstGeom>
          <a:noFill/>
        </p:spPr>
      </p:pic>
      <p:pic>
        <p:nvPicPr>
          <p:cNvPr id="9" name="图片 8" descr="C:/Users/coding1/AppData/Roaming/JisuOffice/ETemp/98744_7516680/fImage1560487541.jpe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340" y="-74295"/>
            <a:ext cx="12393295" cy="705993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680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355"/>
            <a:ext cx="9144000" cy="165544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575" y="-19050"/>
            <a:ext cx="12287885" cy="6893560"/>
          </a:xfrm>
          <a:prstGeom prst="rect">
            <a:avLst/>
          </a:prstGeom>
          <a:noFill/>
        </p:spPr>
      </p:pic>
      <p:pic>
        <p:nvPicPr>
          <p:cNvPr id="5" name="图片 4" descr="C:/Users/coding1/AppData/Roaming/JisuOffice/ETemp/98744_7516680/fImage35880778467.jpe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545" y="-31750"/>
            <a:ext cx="12308840" cy="6953885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2018/3/12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2018/3/12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2018/3/12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2018/3/12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2018/3/12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2018/3/12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215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2018/3/12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66675" y="-47625"/>
            <a:ext cx="12318365" cy="6934200"/>
          </a:xfrm>
          <a:prstGeom prst="rect">
            <a:avLst/>
          </a:prstGeom>
          <a:noFill/>
        </p:spPr>
      </p:pic>
      <p:pic>
        <p:nvPicPr>
          <p:cNvPr id="7" name="图片 6" descr="C:/Users/coding1/AppData/Roaming/JisuOffice/ETemp/98744_7516680/fImage66077766334.jpe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295" y="-53340"/>
            <a:ext cx="12372340" cy="6975475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.jpeg"/><Relationship Id="rId12" Type="http://schemas.openxmlformats.org/officeDocument/2006/relationships/image" Target="../media/image2.jpeg"/><Relationship Id="rId13" Type="http://schemas.openxmlformats.org/officeDocument/2006/relationships/image" Target="../media/image3.jpeg"/><Relationship Id="rId14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6985" y="-5715"/>
            <a:ext cx="12176125" cy="68776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11"/>
          <a:srcRect/>
          <a:stretch>
            <a:fillRect/>
          </a:stretch>
        </p:blipFill>
        <p:spPr>
          <a:xfrm>
            <a:off x="-2540" y="-5715"/>
            <a:ext cx="12236450" cy="688403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2540" y="-5715"/>
            <a:ext cx="12236450" cy="688467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-2540" y="-5715"/>
            <a:ext cx="12237720" cy="6885305"/>
          </a:xfrm>
          <a:prstGeom prst="rect">
            <a:avLst/>
          </a:prstGeom>
        </p:spPr>
      </p:pic>
      <p:pic>
        <p:nvPicPr>
          <p:cNvPr id="12" name="图片 11" descr="C:/Users/coding1/AppData/Roaming/JisuOffice/ETemp/98744_7516680/fImage35880746500.jpeg"/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7780"/>
            <a:ext cx="12235815" cy="6919595"/>
          </a:xfrm>
          <a:prstGeom prst="rect">
            <a:avLst/>
          </a:prstGeom>
          <a:noFill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3"/>
          <p:cNvSpPr>
            <a:spLocks noGrp="1"/>
          </p:cNvSpPr>
          <p:nvPr/>
        </p:nvSpPr>
        <p:spPr>
          <a:xfrm>
            <a:off x="1251550" y="2525876"/>
            <a:ext cx="9793764" cy="972023"/>
          </a:xfrm>
          <a:prstGeom prst="rect">
            <a:avLst/>
          </a:prstGeom>
        </p:spPr>
        <p:txBody>
          <a:bodyPr vert="horz" lIns="119823" tIns="59911" rIns="119823" bIns="59911" rtlCol="0" anchor="ctr">
            <a:normAutofit/>
            <a:scene3d>
              <a:camera prst="orthographicFront"/>
              <a:lightRig rig="threePt" dir="t"/>
            </a:scene3d>
          </a:bodyPr>
          <a:lstStyle>
            <a:lvl1pPr algn="ctr" defTabSz="119761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j-cs"/>
              </a:defRPr>
            </a:lvl1pPr>
          </a:lstStyle>
          <a:p>
            <a:r>
              <a:rPr lang="zh-CN" altLang="en-US" dirty="0" smtClean="0">
                <a:latin typeface="黑体" panose="02010609060101010101" pitchFamily="2" charset="-122"/>
                <a:ea typeface="黑体" panose="02010609060101010101" pitchFamily="2" charset="-122"/>
              </a:rPr>
              <a:t>第</a:t>
            </a:r>
            <a:r>
              <a:rPr lang="en-US" altLang="zh-CN" dirty="0" smtClean="0">
                <a:latin typeface="黑体" panose="02010609060101010101" pitchFamily="2" charset="-122"/>
                <a:ea typeface="黑体" panose="02010609060101010101" pitchFamily="2" charset="-122"/>
              </a:rPr>
              <a:t>03</a:t>
            </a:r>
            <a:r>
              <a:rPr lang="zh-CN" altLang="en-US" dirty="0" smtClean="0">
                <a:latin typeface="黑体" panose="02010609060101010101" pitchFamily="2" charset="-122"/>
                <a:ea typeface="黑体" panose="02010609060101010101" pitchFamily="2" charset="-122"/>
              </a:rPr>
              <a:t>章：循环语句</a:t>
            </a:r>
            <a:endParaRPr dirty="0" smtClean="0"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36830" y="19685"/>
            <a:ext cx="12136755" cy="906145"/>
          </a:xfrm>
        </p:spPr>
        <p:txBody>
          <a:bodyPr>
            <a:normAutofit/>
          </a:bodyPr>
          <a:lstStyle/>
          <a:p>
            <a:r>
              <a:rPr lang="zh-CN" altLang="en-US" sz="4000" dirty="0" smtClean="0"/>
              <a:t>练习题</a:t>
            </a:r>
            <a:endParaRPr lang="zh-CN" altLang="en-US" sz="4000" dirty="0"/>
          </a:p>
        </p:txBody>
      </p:sp>
      <p:sp>
        <p:nvSpPr>
          <p:cNvPr id="9" name="内容占位符 8"/>
          <p:cNvSpPr>
            <a:spLocks noGrp="1"/>
          </p:cNvSpPr>
          <p:nvPr>
            <p:ph idx="1"/>
          </p:nvPr>
        </p:nvSpPr>
        <p:spPr>
          <a:xfrm>
            <a:off x="1523999" y="1114742"/>
            <a:ext cx="10649585" cy="5184457"/>
          </a:xfrm>
        </p:spPr>
        <p:txBody>
          <a:bodyPr/>
          <a:lstStyle/>
          <a:p>
            <a:pPr algn="l"/>
            <a:r>
              <a:rPr lang="zh-CN" altLang="en-US" sz="1800" dirty="0"/>
              <a:t>打印 </a:t>
            </a:r>
            <a:r>
              <a:rPr lang="en-US" altLang="zh-CN" sz="1800" dirty="0"/>
              <a:t>100 </a:t>
            </a:r>
            <a:r>
              <a:rPr lang="zh-CN" altLang="en-US" sz="1800" dirty="0"/>
              <a:t>以内的</a:t>
            </a:r>
            <a:r>
              <a:rPr lang="zh-CN" altLang="en-US" sz="1800" dirty="0" smtClean="0"/>
              <a:t>奇数</a:t>
            </a:r>
            <a:endParaRPr lang="en-US" altLang="zh-CN" sz="1800" dirty="0" smtClean="0"/>
          </a:p>
          <a:p>
            <a:pPr algn="l"/>
            <a:endParaRPr lang="en-US" altLang="zh-CN" sz="1800" dirty="0"/>
          </a:p>
          <a:p>
            <a:pPr algn="l"/>
            <a:r>
              <a:rPr lang="zh-CN" altLang="en-US" sz="1800" dirty="0" smtClean="0"/>
              <a:t>思路：</a:t>
            </a:r>
            <a:endParaRPr lang="en-US" altLang="zh-CN" sz="1800" dirty="0" smtClean="0"/>
          </a:p>
          <a:p>
            <a:pPr algn="l"/>
            <a:r>
              <a:rPr lang="zh-CN" altLang="en-US" sz="1800" dirty="0"/>
              <a:t>	</a:t>
            </a:r>
            <a:r>
              <a:rPr lang="en-US" altLang="zh-CN" sz="1800" dirty="0"/>
              <a:t>1</a:t>
            </a:r>
            <a:r>
              <a:rPr lang="zh-CN" altLang="en-US" sz="1800" dirty="0"/>
              <a:t>，初始值 </a:t>
            </a:r>
            <a:r>
              <a:rPr lang="en-US" altLang="zh-CN" sz="1800" dirty="0" err="1"/>
              <a:t>i</a:t>
            </a:r>
            <a:r>
              <a:rPr lang="en-US" altLang="zh-CN" sz="1800" dirty="0"/>
              <a:t> </a:t>
            </a:r>
            <a:r>
              <a:rPr lang="zh-CN" altLang="en-US" sz="1800" dirty="0"/>
              <a:t>等于 </a:t>
            </a:r>
            <a:r>
              <a:rPr lang="en-US" altLang="zh-CN" sz="1800" dirty="0"/>
              <a:t>1</a:t>
            </a:r>
            <a:r>
              <a:rPr lang="zh-CN" altLang="en-US" sz="1800" dirty="0"/>
              <a:t>，循环条件 </a:t>
            </a:r>
            <a:r>
              <a:rPr lang="en-US" altLang="zh-CN" sz="1800" dirty="0" err="1"/>
              <a:t>i</a:t>
            </a:r>
            <a:r>
              <a:rPr lang="en-US" altLang="zh-CN" sz="1800" dirty="0"/>
              <a:t> </a:t>
            </a:r>
            <a:r>
              <a:rPr lang="zh-CN" altLang="en-US" sz="1800" dirty="0"/>
              <a:t>小于等于 </a:t>
            </a:r>
            <a:r>
              <a:rPr lang="en-US" altLang="zh-CN" sz="1800" dirty="0" smtClean="0"/>
              <a:t>100</a:t>
            </a:r>
          </a:p>
          <a:p>
            <a:pPr algn="l"/>
            <a:r>
              <a:rPr lang="en-US" altLang="zh-CN" sz="1800" dirty="0"/>
              <a:t>	2</a:t>
            </a:r>
            <a:r>
              <a:rPr lang="zh-CN" altLang="en-US" sz="1800" dirty="0"/>
              <a:t>，循环体中的 </a:t>
            </a:r>
            <a:r>
              <a:rPr lang="en-US" altLang="zh-CN" sz="1800" dirty="0" err="1"/>
              <a:t>i</a:t>
            </a:r>
            <a:r>
              <a:rPr lang="en-US" altLang="zh-CN" sz="1800" dirty="0"/>
              <a:t> </a:t>
            </a:r>
            <a:r>
              <a:rPr lang="zh-CN" altLang="en-US" sz="1800" dirty="0"/>
              <a:t>对 </a:t>
            </a:r>
            <a:r>
              <a:rPr lang="en-US" altLang="zh-CN" sz="1800" dirty="0"/>
              <a:t>2 </a:t>
            </a:r>
            <a:r>
              <a:rPr lang="zh-CN" altLang="en-US" sz="1800" dirty="0"/>
              <a:t>求余数，如果余数是 </a:t>
            </a:r>
            <a:r>
              <a:rPr lang="en-US" altLang="zh-CN" sz="1800" dirty="0"/>
              <a:t>1</a:t>
            </a:r>
            <a:r>
              <a:rPr lang="zh-CN" altLang="en-US" sz="1800" dirty="0"/>
              <a:t>，表示 </a:t>
            </a:r>
            <a:r>
              <a:rPr lang="en-US" altLang="zh-CN" sz="1800" dirty="0" err="1"/>
              <a:t>i</a:t>
            </a:r>
            <a:r>
              <a:rPr lang="en-US" altLang="zh-CN" sz="1800" dirty="0"/>
              <a:t> </a:t>
            </a:r>
            <a:r>
              <a:rPr lang="zh-CN" altLang="en-US" sz="1800" dirty="0"/>
              <a:t>是</a:t>
            </a:r>
            <a:r>
              <a:rPr lang="zh-CN" altLang="en-US" sz="1800" dirty="0" smtClean="0"/>
              <a:t>奇数</a:t>
            </a:r>
            <a:endParaRPr lang="en-US" altLang="zh-CN" sz="1800" dirty="0" smtClean="0"/>
          </a:p>
          <a:p>
            <a:pPr algn="l"/>
            <a:r>
              <a:rPr lang="zh-CN" altLang="en-US" sz="1800" dirty="0"/>
              <a:t>	</a:t>
            </a:r>
            <a:r>
              <a:rPr lang="en-US" altLang="zh-CN" sz="1800" dirty="0"/>
              <a:t>3</a:t>
            </a:r>
            <a:r>
              <a:rPr lang="zh-CN" altLang="en-US" sz="1800" dirty="0"/>
              <a:t>，如果是奇数，则输出到页面上。</a:t>
            </a:r>
            <a:endParaRPr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0233320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36830" y="19685"/>
            <a:ext cx="12136755" cy="906145"/>
          </a:xfrm>
        </p:spPr>
        <p:txBody>
          <a:bodyPr>
            <a:normAutofit/>
          </a:bodyPr>
          <a:lstStyle/>
          <a:p>
            <a:r>
              <a:rPr lang="zh-CN" altLang="en-US" sz="4000" dirty="0" smtClean="0"/>
              <a:t>练习题</a:t>
            </a:r>
            <a:endParaRPr lang="zh-CN" altLang="en-US" sz="4000" dirty="0"/>
          </a:p>
        </p:txBody>
      </p:sp>
      <p:sp>
        <p:nvSpPr>
          <p:cNvPr id="9" name="内容占位符 8"/>
          <p:cNvSpPr>
            <a:spLocks noGrp="1"/>
          </p:cNvSpPr>
          <p:nvPr>
            <p:ph idx="1"/>
          </p:nvPr>
        </p:nvSpPr>
        <p:spPr>
          <a:xfrm>
            <a:off x="1523999" y="1114742"/>
            <a:ext cx="10649585" cy="5184457"/>
          </a:xfrm>
        </p:spPr>
        <p:txBody>
          <a:bodyPr/>
          <a:lstStyle/>
          <a:p>
            <a:pPr algn="l"/>
            <a:r>
              <a:rPr lang="zh-CN" altLang="en-US" sz="1800" dirty="0"/>
              <a:t>打印</a:t>
            </a:r>
            <a:r>
              <a:rPr lang="en-US" altLang="zh-CN" sz="1800" dirty="0"/>
              <a:t>100</a:t>
            </a:r>
            <a:r>
              <a:rPr lang="zh-CN" altLang="en-US" sz="1800" dirty="0"/>
              <a:t>以内所有偶数的</a:t>
            </a:r>
            <a:r>
              <a:rPr lang="zh-CN" altLang="en-US" sz="1800" dirty="0" smtClean="0"/>
              <a:t>和</a:t>
            </a:r>
            <a:endParaRPr lang="en-US" altLang="zh-CN" sz="1800" dirty="0" smtClean="0"/>
          </a:p>
          <a:p>
            <a:pPr algn="l"/>
            <a:endParaRPr lang="en-US" altLang="zh-CN" sz="1800" dirty="0"/>
          </a:p>
          <a:p>
            <a:pPr algn="l"/>
            <a:r>
              <a:rPr lang="zh-CN" altLang="en-US" sz="1800" dirty="0" smtClean="0"/>
              <a:t>思路：</a:t>
            </a:r>
            <a:endParaRPr lang="en-US" altLang="zh-CN" sz="1800" dirty="0" smtClean="0"/>
          </a:p>
          <a:p>
            <a:pPr algn="l"/>
            <a:r>
              <a:rPr lang="zh-CN" altLang="en-US" sz="1800" dirty="0"/>
              <a:t>	</a:t>
            </a:r>
            <a:r>
              <a:rPr lang="en-US" altLang="zh-CN" sz="1800" dirty="0"/>
              <a:t>1</a:t>
            </a:r>
            <a:r>
              <a:rPr lang="zh-CN" altLang="en-US" sz="1800" dirty="0"/>
              <a:t>，初始化变量 </a:t>
            </a:r>
            <a:r>
              <a:rPr lang="en-US" altLang="zh-CN" sz="1800" dirty="0"/>
              <a:t>sum </a:t>
            </a:r>
            <a:r>
              <a:rPr lang="zh-CN" altLang="en-US" sz="1800" dirty="0"/>
              <a:t>等于</a:t>
            </a:r>
            <a:r>
              <a:rPr lang="en-US" altLang="zh-CN" sz="1800" dirty="0" smtClean="0"/>
              <a:t>0</a:t>
            </a:r>
          </a:p>
          <a:p>
            <a:pPr algn="l"/>
            <a:r>
              <a:rPr lang="en-US" altLang="zh-CN" sz="1800" dirty="0"/>
              <a:t>	2</a:t>
            </a:r>
            <a:r>
              <a:rPr lang="zh-CN" altLang="en-US" sz="1800" dirty="0"/>
              <a:t>，初始值 </a:t>
            </a:r>
            <a:r>
              <a:rPr lang="en-US" altLang="zh-CN" sz="1800" dirty="0" err="1"/>
              <a:t>i</a:t>
            </a:r>
            <a:r>
              <a:rPr lang="en-US" altLang="zh-CN" sz="1800" dirty="0"/>
              <a:t> </a:t>
            </a:r>
            <a:r>
              <a:rPr lang="zh-CN" altLang="en-US" sz="1800" dirty="0"/>
              <a:t>等于 </a:t>
            </a:r>
            <a:r>
              <a:rPr lang="en-US" altLang="zh-CN" sz="1800" dirty="0"/>
              <a:t>1</a:t>
            </a:r>
            <a:r>
              <a:rPr lang="zh-CN" altLang="en-US" sz="1800" dirty="0"/>
              <a:t>，循环条件 </a:t>
            </a:r>
            <a:r>
              <a:rPr lang="en-US" altLang="zh-CN" sz="1800" dirty="0" err="1"/>
              <a:t>i</a:t>
            </a:r>
            <a:r>
              <a:rPr lang="en-US" altLang="zh-CN" sz="1800" dirty="0"/>
              <a:t> </a:t>
            </a:r>
            <a:r>
              <a:rPr lang="zh-CN" altLang="en-US" sz="1800" dirty="0"/>
              <a:t>小于等于 </a:t>
            </a:r>
            <a:r>
              <a:rPr lang="en-US" altLang="zh-CN" sz="1800" dirty="0" smtClean="0"/>
              <a:t>100</a:t>
            </a:r>
          </a:p>
          <a:p>
            <a:pPr algn="l"/>
            <a:r>
              <a:rPr lang="en-US" altLang="zh-CN" sz="1800" dirty="0"/>
              <a:t>	3</a:t>
            </a:r>
            <a:r>
              <a:rPr lang="zh-CN" altLang="en-US" sz="1800" dirty="0"/>
              <a:t>，循环体中的 </a:t>
            </a:r>
            <a:r>
              <a:rPr lang="en-US" altLang="zh-CN" sz="1800" dirty="0" err="1"/>
              <a:t>i</a:t>
            </a:r>
            <a:r>
              <a:rPr lang="en-US" altLang="zh-CN" sz="1800" dirty="0"/>
              <a:t> </a:t>
            </a:r>
            <a:r>
              <a:rPr lang="zh-CN" altLang="en-US" sz="1800" dirty="0"/>
              <a:t>对 </a:t>
            </a:r>
            <a:r>
              <a:rPr lang="en-US" altLang="zh-CN" sz="1800" dirty="0"/>
              <a:t>2 </a:t>
            </a:r>
            <a:r>
              <a:rPr lang="zh-CN" altLang="en-US" sz="1800" dirty="0"/>
              <a:t>求余数，如果余数是 </a:t>
            </a:r>
            <a:r>
              <a:rPr lang="en-US" altLang="zh-CN" sz="1800" dirty="0"/>
              <a:t>0</a:t>
            </a:r>
            <a:r>
              <a:rPr lang="zh-CN" altLang="en-US" sz="1800" dirty="0"/>
              <a:t>，表示 </a:t>
            </a:r>
            <a:r>
              <a:rPr lang="en-US" altLang="zh-CN" sz="1800" dirty="0" err="1"/>
              <a:t>i</a:t>
            </a:r>
            <a:r>
              <a:rPr lang="en-US" altLang="zh-CN" sz="1800" dirty="0"/>
              <a:t> </a:t>
            </a:r>
            <a:r>
              <a:rPr lang="zh-CN" altLang="en-US" sz="1800" dirty="0"/>
              <a:t>是</a:t>
            </a:r>
            <a:r>
              <a:rPr lang="zh-CN" altLang="en-US" sz="1800" dirty="0" smtClean="0"/>
              <a:t>偶数</a:t>
            </a:r>
            <a:endParaRPr lang="en-US" altLang="zh-CN" sz="1800" dirty="0" smtClean="0"/>
          </a:p>
          <a:p>
            <a:pPr algn="l"/>
            <a:r>
              <a:rPr lang="zh-CN" altLang="en-US" sz="1800" dirty="0"/>
              <a:t>	</a:t>
            </a:r>
            <a:r>
              <a:rPr lang="en-US" altLang="zh-CN" sz="1800" dirty="0"/>
              <a:t>4</a:t>
            </a:r>
            <a:r>
              <a:rPr lang="zh-CN" altLang="en-US" sz="1800" dirty="0"/>
              <a:t>，如果 </a:t>
            </a:r>
            <a:r>
              <a:rPr lang="en-US" altLang="zh-CN" sz="1800" dirty="0" err="1"/>
              <a:t>i</a:t>
            </a:r>
            <a:r>
              <a:rPr lang="en-US" altLang="zh-CN" sz="1800" dirty="0"/>
              <a:t> </a:t>
            </a:r>
            <a:r>
              <a:rPr lang="zh-CN" altLang="en-US" sz="1800" dirty="0"/>
              <a:t>是偶数，</a:t>
            </a:r>
            <a:r>
              <a:rPr lang="en-US" altLang="zh-CN" sz="1800" dirty="0"/>
              <a:t>sum</a:t>
            </a:r>
            <a:r>
              <a:rPr lang="zh-CN" altLang="en-US" sz="1800" dirty="0"/>
              <a:t>等于</a:t>
            </a:r>
            <a:r>
              <a:rPr lang="en-US" altLang="zh-CN" sz="1800" dirty="0"/>
              <a:t>sum</a:t>
            </a:r>
            <a:r>
              <a:rPr lang="zh-CN" altLang="en-US" sz="1800" dirty="0"/>
              <a:t>加上</a:t>
            </a:r>
            <a:r>
              <a:rPr lang="en-US" altLang="zh-CN" sz="1800" dirty="0" err="1"/>
              <a:t>i</a:t>
            </a:r>
            <a:r>
              <a:rPr lang="en-US" altLang="zh-CN" sz="1800" dirty="0"/>
              <a:t>	</a:t>
            </a:r>
            <a:endParaRPr lang="en-US" altLang="zh-CN" sz="1800" dirty="0" smtClean="0"/>
          </a:p>
          <a:p>
            <a:pPr algn="l"/>
            <a:r>
              <a:rPr lang="en-US" altLang="zh-CN" sz="1800" dirty="0"/>
              <a:t>	</a:t>
            </a:r>
            <a:r>
              <a:rPr lang="en-US" altLang="zh-CN" sz="1800" dirty="0" smtClean="0"/>
              <a:t>5</a:t>
            </a:r>
            <a:r>
              <a:rPr lang="zh-CN" altLang="en-US" sz="1800" dirty="0"/>
              <a:t>，跳出循环后，</a:t>
            </a:r>
            <a:r>
              <a:rPr lang="en-US" altLang="zh-CN" sz="1800" dirty="0"/>
              <a:t>sum</a:t>
            </a:r>
            <a:r>
              <a:rPr lang="zh-CN" altLang="en-US" sz="1800" dirty="0"/>
              <a:t>就是</a:t>
            </a:r>
            <a:r>
              <a:rPr lang="en-US" altLang="zh-CN" sz="1800" dirty="0"/>
              <a:t>100</a:t>
            </a:r>
            <a:r>
              <a:rPr lang="zh-CN" altLang="en-US" sz="1800" dirty="0"/>
              <a:t>内所有偶数的和</a:t>
            </a:r>
            <a:endParaRPr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2315630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36830" y="19685"/>
            <a:ext cx="12136755" cy="906145"/>
          </a:xfrm>
        </p:spPr>
        <p:txBody>
          <a:bodyPr>
            <a:normAutofit/>
          </a:bodyPr>
          <a:lstStyle/>
          <a:p>
            <a:r>
              <a:rPr lang="zh-CN" altLang="en-US" sz="4000" dirty="0" smtClean="0"/>
              <a:t>练习题</a:t>
            </a:r>
            <a:endParaRPr lang="zh-CN" altLang="en-US" sz="4000" dirty="0"/>
          </a:p>
        </p:txBody>
      </p:sp>
      <p:sp>
        <p:nvSpPr>
          <p:cNvPr id="9" name="内容占位符 8"/>
          <p:cNvSpPr>
            <a:spLocks noGrp="1"/>
          </p:cNvSpPr>
          <p:nvPr>
            <p:ph idx="1"/>
          </p:nvPr>
        </p:nvSpPr>
        <p:spPr>
          <a:xfrm>
            <a:off x="1523999" y="1114742"/>
            <a:ext cx="10649585" cy="5184457"/>
          </a:xfrm>
        </p:spPr>
        <p:txBody>
          <a:bodyPr/>
          <a:lstStyle/>
          <a:p>
            <a:pPr algn="l"/>
            <a:r>
              <a:rPr lang="zh-CN" altLang="en-US" sz="1800" dirty="0"/>
              <a:t>求出 </a:t>
            </a:r>
            <a:r>
              <a:rPr lang="en-US" altLang="zh-CN" sz="1800" dirty="0"/>
              <a:t>1/1 - 1/2 + 1/3 - 1/4 ….. 1/100 </a:t>
            </a:r>
            <a:r>
              <a:rPr lang="zh-CN" altLang="en-US" sz="1800" dirty="0"/>
              <a:t>的结果</a:t>
            </a:r>
            <a:r>
              <a:rPr lang="en-US" altLang="zh-CN" sz="1800" dirty="0" smtClean="0"/>
              <a:t>;</a:t>
            </a:r>
          </a:p>
          <a:p>
            <a:pPr algn="l"/>
            <a:endParaRPr lang="en-US" altLang="zh-CN" sz="1800" dirty="0"/>
          </a:p>
          <a:p>
            <a:pPr algn="l"/>
            <a:r>
              <a:rPr lang="zh-CN" altLang="en-US" sz="1800" dirty="0" smtClean="0"/>
              <a:t>思路：</a:t>
            </a:r>
            <a:endParaRPr lang="en-US" altLang="zh-CN" sz="1800" dirty="0" smtClean="0"/>
          </a:p>
          <a:p>
            <a:pPr algn="l"/>
            <a:r>
              <a:rPr lang="zh-CN" altLang="en-US" sz="1800" dirty="0"/>
              <a:t>	</a:t>
            </a:r>
            <a:r>
              <a:rPr lang="en-US" altLang="zh-CN" sz="1800" dirty="0"/>
              <a:t>1</a:t>
            </a:r>
            <a:r>
              <a:rPr lang="zh-CN" altLang="en-US" sz="1800" dirty="0"/>
              <a:t>，初始化 </a:t>
            </a:r>
            <a:r>
              <a:rPr lang="en-US" altLang="zh-CN" sz="1800" dirty="0"/>
              <a:t>sum </a:t>
            </a:r>
            <a:r>
              <a:rPr lang="zh-CN" altLang="en-US" sz="1800" dirty="0"/>
              <a:t>等于 </a:t>
            </a:r>
            <a:r>
              <a:rPr lang="en-US" altLang="zh-CN" sz="1800" dirty="0" smtClean="0"/>
              <a:t>0</a:t>
            </a:r>
          </a:p>
          <a:p>
            <a:pPr algn="l"/>
            <a:r>
              <a:rPr lang="en-US" altLang="zh-CN" sz="1800" dirty="0"/>
              <a:t>	2</a:t>
            </a:r>
            <a:r>
              <a:rPr lang="zh-CN" altLang="en-US" sz="1800" dirty="0"/>
              <a:t>，初始值 </a:t>
            </a:r>
            <a:r>
              <a:rPr lang="en-US" altLang="zh-CN" sz="1800" dirty="0" err="1"/>
              <a:t>i</a:t>
            </a:r>
            <a:r>
              <a:rPr lang="en-US" altLang="zh-CN" sz="1800" dirty="0"/>
              <a:t> </a:t>
            </a:r>
            <a:r>
              <a:rPr lang="zh-CN" altLang="en-US" sz="1800" dirty="0"/>
              <a:t>等于 </a:t>
            </a:r>
            <a:r>
              <a:rPr lang="en-US" altLang="zh-CN" sz="1800" dirty="0"/>
              <a:t>1</a:t>
            </a:r>
            <a:r>
              <a:rPr lang="zh-CN" altLang="en-US" sz="1800" dirty="0"/>
              <a:t>，循环条件 </a:t>
            </a:r>
            <a:r>
              <a:rPr lang="en-US" altLang="zh-CN" sz="1800" dirty="0" err="1"/>
              <a:t>i</a:t>
            </a:r>
            <a:r>
              <a:rPr lang="en-US" altLang="zh-CN" sz="1800" dirty="0"/>
              <a:t> </a:t>
            </a:r>
            <a:r>
              <a:rPr lang="zh-CN" altLang="en-US" sz="1800" dirty="0"/>
              <a:t>小于等于 </a:t>
            </a:r>
            <a:r>
              <a:rPr lang="en-US" altLang="zh-CN" sz="1800" dirty="0" smtClean="0"/>
              <a:t>100</a:t>
            </a:r>
          </a:p>
          <a:p>
            <a:pPr algn="l"/>
            <a:r>
              <a:rPr lang="en-US" altLang="zh-CN" sz="1800" dirty="0"/>
              <a:t>	3</a:t>
            </a:r>
            <a:r>
              <a:rPr lang="zh-CN" altLang="en-US" sz="1800" dirty="0"/>
              <a:t>，循环体中 </a:t>
            </a:r>
            <a:r>
              <a:rPr lang="en-US" altLang="zh-CN" sz="1800" dirty="0"/>
              <a:t>1 </a:t>
            </a:r>
            <a:r>
              <a:rPr lang="zh-CN" altLang="en-US" sz="1800" dirty="0"/>
              <a:t>除以 </a:t>
            </a:r>
            <a:r>
              <a:rPr lang="en-US" altLang="zh-CN" sz="1800" dirty="0" err="1"/>
              <a:t>i</a:t>
            </a:r>
            <a:r>
              <a:rPr lang="zh-CN" altLang="en-US" sz="1800" dirty="0"/>
              <a:t>，结果用变量 </a:t>
            </a:r>
            <a:r>
              <a:rPr lang="en-US" altLang="zh-CN" sz="1800" dirty="0"/>
              <a:t>n </a:t>
            </a:r>
            <a:r>
              <a:rPr lang="zh-CN" altLang="en-US" sz="1800" dirty="0" smtClean="0"/>
              <a:t>表示</a:t>
            </a:r>
            <a:endParaRPr lang="en-US" altLang="zh-CN" sz="1800" dirty="0" smtClean="0"/>
          </a:p>
          <a:p>
            <a:pPr algn="l"/>
            <a:r>
              <a:rPr lang="zh-CN" altLang="en-US" sz="1800" dirty="0"/>
              <a:t>	</a:t>
            </a:r>
            <a:r>
              <a:rPr lang="en-US" altLang="zh-CN" sz="1800" dirty="0"/>
              <a:t>4</a:t>
            </a:r>
            <a:r>
              <a:rPr lang="zh-CN" altLang="en-US" sz="1800" dirty="0"/>
              <a:t>，循环体中 </a:t>
            </a:r>
            <a:r>
              <a:rPr lang="en-US" altLang="zh-CN" sz="1800" dirty="0" err="1"/>
              <a:t>i</a:t>
            </a:r>
            <a:r>
              <a:rPr lang="en-US" altLang="zh-CN" sz="1800" dirty="0"/>
              <a:t> </a:t>
            </a:r>
            <a:r>
              <a:rPr lang="zh-CN" altLang="en-US" sz="1800" dirty="0"/>
              <a:t>如果是偶数，</a:t>
            </a:r>
            <a:r>
              <a:rPr lang="en-US" altLang="zh-CN" sz="1800" dirty="0"/>
              <a:t>sum </a:t>
            </a:r>
            <a:r>
              <a:rPr lang="zh-CN" altLang="en-US" sz="1800" dirty="0"/>
              <a:t>等于 </a:t>
            </a:r>
            <a:r>
              <a:rPr lang="en-US" altLang="zh-CN" sz="1800" dirty="0"/>
              <a:t>sum </a:t>
            </a:r>
            <a:r>
              <a:rPr lang="zh-CN" altLang="en-US" sz="1800" dirty="0"/>
              <a:t>减 </a:t>
            </a:r>
            <a:r>
              <a:rPr lang="en-US" altLang="zh-CN" sz="1800" dirty="0" smtClean="0"/>
              <a:t>n</a:t>
            </a:r>
          </a:p>
          <a:p>
            <a:pPr algn="l"/>
            <a:r>
              <a:rPr lang="en-US" altLang="zh-CN" sz="1800" dirty="0"/>
              <a:t>	5</a:t>
            </a:r>
            <a:r>
              <a:rPr lang="zh-CN" altLang="en-US" sz="1800" dirty="0"/>
              <a:t>，循环体中 </a:t>
            </a:r>
            <a:r>
              <a:rPr lang="en-US" altLang="zh-CN" sz="1800" dirty="0" err="1"/>
              <a:t>i</a:t>
            </a:r>
            <a:r>
              <a:rPr lang="en-US" altLang="zh-CN" sz="1800" dirty="0"/>
              <a:t> </a:t>
            </a:r>
            <a:r>
              <a:rPr lang="zh-CN" altLang="en-US" sz="1800" dirty="0"/>
              <a:t>如果是奇数，</a:t>
            </a:r>
            <a:r>
              <a:rPr lang="en-US" altLang="zh-CN" sz="1800" dirty="0"/>
              <a:t>sum </a:t>
            </a:r>
            <a:r>
              <a:rPr lang="zh-CN" altLang="en-US" sz="1800" dirty="0"/>
              <a:t>等于 </a:t>
            </a:r>
            <a:r>
              <a:rPr lang="en-US" altLang="zh-CN" sz="1800" dirty="0"/>
              <a:t>sum </a:t>
            </a:r>
            <a:r>
              <a:rPr lang="zh-CN" altLang="en-US" sz="1800" dirty="0"/>
              <a:t>加 </a:t>
            </a:r>
            <a:r>
              <a:rPr lang="en-US" altLang="zh-CN" sz="1800" dirty="0" smtClean="0"/>
              <a:t>n</a:t>
            </a:r>
          </a:p>
          <a:p>
            <a:pPr algn="l"/>
            <a:r>
              <a:rPr lang="en-US" altLang="zh-CN" sz="1800" dirty="0"/>
              <a:t>	6</a:t>
            </a:r>
            <a:r>
              <a:rPr lang="zh-CN" altLang="en-US" sz="1800" dirty="0"/>
              <a:t>，循环结束后，</a:t>
            </a:r>
            <a:r>
              <a:rPr lang="en-US" altLang="zh-CN" sz="1800" dirty="0"/>
              <a:t>sum</a:t>
            </a:r>
            <a:r>
              <a:rPr lang="zh-CN" altLang="en-US" sz="1800" dirty="0"/>
              <a:t>就是最终我们想要的结果</a:t>
            </a:r>
            <a:endParaRPr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2862576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36830" y="19685"/>
            <a:ext cx="12136755" cy="906145"/>
          </a:xfrm>
        </p:spPr>
        <p:txBody>
          <a:bodyPr>
            <a:normAutofit/>
          </a:bodyPr>
          <a:lstStyle/>
          <a:p>
            <a:r>
              <a:rPr lang="zh-CN" altLang="en-US" sz="4000" dirty="0" smtClean="0"/>
              <a:t>练习题</a:t>
            </a:r>
            <a:endParaRPr lang="zh-CN" altLang="en-US" sz="4000" dirty="0"/>
          </a:p>
        </p:txBody>
      </p:sp>
      <p:sp>
        <p:nvSpPr>
          <p:cNvPr id="9" name="内容占位符 8"/>
          <p:cNvSpPr>
            <a:spLocks noGrp="1"/>
          </p:cNvSpPr>
          <p:nvPr>
            <p:ph idx="1"/>
          </p:nvPr>
        </p:nvSpPr>
        <p:spPr>
          <a:xfrm>
            <a:off x="1523999" y="1114742"/>
            <a:ext cx="10649585" cy="5184457"/>
          </a:xfrm>
        </p:spPr>
        <p:txBody>
          <a:bodyPr/>
          <a:lstStyle/>
          <a:p>
            <a:pPr algn="l"/>
            <a:r>
              <a:rPr lang="zh-CN" altLang="en-US" sz="1800" dirty="0"/>
              <a:t>打印出</a:t>
            </a:r>
            <a:r>
              <a:rPr lang="en-US" altLang="zh-CN" sz="1800" dirty="0"/>
              <a:t>1000-2000</a:t>
            </a:r>
            <a:r>
              <a:rPr lang="zh-CN" altLang="en-US" sz="1800" dirty="0"/>
              <a:t>年中所有的闰年，并以每行四个数的形式输出</a:t>
            </a:r>
            <a:r>
              <a:rPr lang="en-US" altLang="zh-CN" sz="1800" dirty="0" smtClean="0"/>
              <a:t>;</a:t>
            </a:r>
          </a:p>
          <a:p>
            <a:pPr algn="l"/>
            <a:endParaRPr lang="en-US" altLang="zh-CN" sz="1800" dirty="0"/>
          </a:p>
          <a:p>
            <a:pPr algn="l"/>
            <a:r>
              <a:rPr lang="zh-CN" altLang="en-US" sz="1800" dirty="0" smtClean="0"/>
              <a:t>提示：</a:t>
            </a:r>
            <a:endParaRPr lang="en-US" altLang="zh-CN" sz="1800" dirty="0" smtClean="0"/>
          </a:p>
          <a:p>
            <a:pPr algn="l"/>
            <a:r>
              <a:rPr lang="zh-CN" altLang="en-US" sz="1800" dirty="0"/>
              <a:t>	</a:t>
            </a:r>
            <a:r>
              <a:rPr lang="en-US" altLang="zh-CN" sz="1800" dirty="0"/>
              <a:t>1</a:t>
            </a:r>
            <a:r>
              <a:rPr lang="zh-CN" altLang="en-US" sz="1800" dirty="0"/>
              <a:t>，闰年：能被</a:t>
            </a:r>
            <a:r>
              <a:rPr lang="en-US" altLang="zh-CN" sz="1800" dirty="0"/>
              <a:t>4</a:t>
            </a:r>
            <a:r>
              <a:rPr lang="zh-CN" altLang="en-US" sz="1800" dirty="0"/>
              <a:t>整除且不能被</a:t>
            </a:r>
            <a:r>
              <a:rPr lang="en-US" altLang="zh-CN" sz="1800" dirty="0"/>
              <a:t>100</a:t>
            </a:r>
            <a:r>
              <a:rPr lang="zh-CN" altLang="en-US" sz="1800" dirty="0"/>
              <a:t>整除，或 能被</a:t>
            </a:r>
            <a:r>
              <a:rPr lang="en-US" altLang="zh-CN" sz="1800" dirty="0"/>
              <a:t>100</a:t>
            </a:r>
            <a:r>
              <a:rPr lang="zh-CN" altLang="en-US" sz="1800" dirty="0"/>
              <a:t>整除且能被</a:t>
            </a:r>
            <a:r>
              <a:rPr lang="en-US" altLang="zh-CN" sz="1800" dirty="0"/>
              <a:t>400</a:t>
            </a:r>
            <a:r>
              <a:rPr lang="zh-CN" altLang="en-US" sz="1800" dirty="0" smtClean="0"/>
              <a:t>整除</a:t>
            </a:r>
            <a:endParaRPr lang="en-US" altLang="zh-CN" sz="1800" dirty="0" smtClean="0"/>
          </a:p>
          <a:p>
            <a:pPr algn="l"/>
            <a:r>
              <a:rPr lang="zh-CN" altLang="en-US" sz="1800" dirty="0"/>
              <a:t>	</a:t>
            </a:r>
            <a:r>
              <a:rPr lang="en-US" altLang="zh-CN" sz="1800" dirty="0"/>
              <a:t>2</a:t>
            </a:r>
            <a:r>
              <a:rPr lang="zh-CN" altLang="en-US" sz="1800" dirty="0"/>
              <a:t>，用</a:t>
            </a:r>
            <a:r>
              <a:rPr lang="en-US" altLang="zh-CN" sz="1800" dirty="0" err="1" smtClean="0"/>
              <a:t>document.write</a:t>
            </a:r>
            <a:r>
              <a:rPr lang="en-US" altLang="zh-CN" sz="1800" dirty="0" smtClean="0"/>
              <a:t>(</a:t>
            </a:r>
            <a:r>
              <a:rPr lang="mr-IN" altLang="zh-CN" sz="1800" dirty="0" smtClean="0"/>
              <a:t> </a:t>
            </a:r>
            <a:r>
              <a:rPr lang="mr-IN" altLang="zh-CN" sz="1800" dirty="0"/>
              <a:t>"</a:t>
            </a:r>
            <a:r>
              <a:rPr lang="zh-CN" altLang="en-US" sz="1800" dirty="0" smtClean="0"/>
              <a:t>第一</a:t>
            </a:r>
            <a:r>
              <a:rPr lang="zh-CN" altLang="en-US" sz="1800" dirty="0"/>
              <a:t>行</a:t>
            </a:r>
            <a:r>
              <a:rPr lang="en-US" altLang="zh-CN" sz="1800" dirty="0"/>
              <a:t>&lt;</a:t>
            </a:r>
            <a:r>
              <a:rPr lang="en-US" altLang="zh-CN" sz="1800" dirty="0" err="1"/>
              <a:t>br</a:t>
            </a:r>
            <a:r>
              <a:rPr lang="en-US" altLang="zh-CN" sz="1800" dirty="0"/>
              <a:t>&gt;</a:t>
            </a:r>
            <a:r>
              <a:rPr lang="zh-CN" altLang="en-US" sz="1800" dirty="0"/>
              <a:t>第二</a:t>
            </a:r>
            <a:r>
              <a:rPr lang="zh-CN" altLang="en-US" sz="1800" dirty="0" smtClean="0"/>
              <a:t>行</a:t>
            </a:r>
            <a:r>
              <a:rPr lang="mr-IN" altLang="zh-CN" sz="1800" dirty="0"/>
              <a:t>"</a:t>
            </a:r>
            <a:r>
              <a:rPr lang="en-US" altLang="zh-CN" sz="1800" dirty="0" smtClean="0"/>
              <a:t>) </a:t>
            </a:r>
            <a:r>
              <a:rPr lang="zh-CN" altLang="en-US" sz="1800" dirty="0" smtClean="0"/>
              <a:t>向</a:t>
            </a:r>
            <a:r>
              <a:rPr lang="zh-CN" altLang="en-US" sz="1800" dirty="0"/>
              <a:t>页面上输出，换行用</a:t>
            </a:r>
            <a:r>
              <a:rPr lang="en-US" altLang="zh-CN" sz="1800" dirty="0"/>
              <a:t>&lt;</a:t>
            </a:r>
            <a:r>
              <a:rPr lang="en-US" altLang="zh-CN" sz="1800" dirty="0" err="1"/>
              <a:t>br</a:t>
            </a:r>
            <a:r>
              <a:rPr lang="en-US" altLang="zh-CN" sz="1800" dirty="0" smtClean="0"/>
              <a:t>&gt;</a:t>
            </a:r>
          </a:p>
          <a:p>
            <a:pPr algn="l"/>
            <a:endParaRPr lang="en-US" altLang="zh-CN" sz="1800" dirty="0" smtClean="0"/>
          </a:p>
          <a:p>
            <a:pPr algn="l"/>
            <a:r>
              <a:rPr lang="zh-CN" altLang="en-US" sz="1800" dirty="0" smtClean="0"/>
              <a:t>思路：</a:t>
            </a:r>
            <a:endParaRPr lang="en-US" altLang="zh-CN" sz="1800" dirty="0" smtClean="0"/>
          </a:p>
          <a:p>
            <a:pPr algn="l"/>
            <a:r>
              <a:rPr lang="zh-CN" altLang="en-US" sz="1800" dirty="0"/>
              <a:t>	</a:t>
            </a:r>
            <a:r>
              <a:rPr lang="en-US" altLang="zh-CN" sz="1800" dirty="0"/>
              <a:t>1</a:t>
            </a:r>
            <a:r>
              <a:rPr lang="zh-CN" altLang="en-US" sz="1800" dirty="0"/>
              <a:t>，变量 </a:t>
            </a:r>
            <a:r>
              <a:rPr lang="en-US" altLang="zh-CN" sz="1800" dirty="0" err="1"/>
              <a:t>i</a:t>
            </a:r>
            <a:r>
              <a:rPr lang="en-US" altLang="zh-CN" sz="1800" dirty="0"/>
              <a:t> </a:t>
            </a:r>
            <a:r>
              <a:rPr lang="zh-CN" altLang="en-US" sz="1800" dirty="0"/>
              <a:t>初始化为</a:t>
            </a:r>
            <a:r>
              <a:rPr lang="en-US" altLang="zh-CN" sz="1800" dirty="0" smtClean="0"/>
              <a:t>0</a:t>
            </a:r>
          </a:p>
          <a:p>
            <a:pPr algn="l"/>
            <a:r>
              <a:rPr lang="en-US" altLang="zh-CN" sz="1800" dirty="0"/>
              <a:t>	2</a:t>
            </a:r>
            <a:r>
              <a:rPr lang="zh-CN" altLang="en-US" sz="1800" dirty="0"/>
              <a:t>，</a:t>
            </a:r>
            <a:r>
              <a:rPr lang="en-US" altLang="zh-CN" sz="1800" dirty="0"/>
              <a:t>1000</a:t>
            </a:r>
            <a:r>
              <a:rPr lang="zh-CN" altLang="en-US" sz="1800" dirty="0"/>
              <a:t>到</a:t>
            </a:r>
            <a:r>
              <a:rPr lang="en-US" altLang="zh-CN" sz="1800" dirty="0"/>
              <a:t>2000</a:t>
            </a:r>
            <a:r>
              <a:rPr lang="zh-CN" altLang="en-US" sz="1800" dirty="0"/>
              <a:t>的循环，变量</a:t>
            </a:r>
            <a:r>
              <a:rPr lang="en-US" altLang="zh-CN" sz="1800" dirty="0"/>
              <a:t>y</a:t>
            </a:r>
            <a:r>
              <a:rPr lang="zh-CN" altLang="en-US" sz="1800" dirty="0"/>
              <a:t>指循环体中的</a:t>
            </a:r>
            <a:r>
              <a:rPr lang="zh-CN" altLang="en-US" sz="1800" dirty="0" smtClean="0"/>
              <a:t>年份</a:t>
            </a:r>
            <a:endParaRPr lang="en-US" altLang="zh-CN" sz="1800" dirty="0" smtClean="0"/>
          </a:p>
          <a:p>
            <a:pPr algn="l"/>
            <a:r>
              <a:rPr lang="zh-CN" altLang="en-US" sz="1800" dirty="0"/>
              <a:t>	</a:t>
            </a:r>
            <a:r>
              <a:rPr lang="en-US" altLang="zh-CN" sz="1800" dirty="0"/>
              <a:t>3</a:t>
            </a:r>
            <a:r>
              <a:rPr lang="zh-CN" altLang="en-US" sz="1800" dirty="0"/>
              <a:t>，如果</a:t>
            </a:r>
            <a:r>
              <a:rPr lang="en-US" altLang="zh-CN" sz="1800" dirty="0"/>
              <a:t>y</a:t>
            </a:r>
            <a:r>
              <a:rPr lang="zh-CN" altLang="en-US" sz="1800" dirty="0"/>
              <a:t>是闰年，</a:t>
            </a:r>
            <a:r>
              <a:rPr lang="en-US" altLang="zh-CN" sz="1800" dirty="0" err="1"/>
              <a:t>i</a:t>
            </a:r>
            <a:r>
              <a:rPr lang="zh-CN" altLang="en-US" sz="1800" dirty="0"/>
              <a:t>加</a:t>
            </a:r>
            <a:r>
              <a:rPr lang="en-US" altLang="zh-CN" sz="1800" dirty="0"/>
              <a:t>1</a:t>
            </a:r>
            <a:r>
              <a:rPr lang="zh-CN" altLang="en-US" sz="1800" dirty="0"/>
              <a:t>，输出</a:t>
            </a:r>
            <a:r>
              <a:rPr lang="en-US" altLang="zh-CN" sz="1800" dirty="0"/>
              <a:t>y</a:t>
            </a:r>
            <a:r>
              <a:rPr lang="zh-CN" altLang="en-US" sz="1800" dirty="0"/>
              <a:t>和一个</a:t>
            </a:r>
            <a:r>
              <a:rPr lang="zh-CN" altLang="en-US" sz="1800" dirty="0" smtClean="0"/>
              <a:t>空格</a:t>
            </a:r>
            <a:endParaRPr lang="en-US" altLang="zh-CN" sz="1800" dirty="0" smtClean="0"/>
          </a:p>
          <a:p>
            <a:pPr algn="l"/>
            <a:r>
              <a:rPr lang="zh-CN" altLang="en-US" sz="1800" dirty="0"/>
              <a:t>	</a:t>
            </a:r>
            <a:r>
              <a:rPr lang="en-US" altLang="zh-CN" sz="1800" dirty="0"/>
              <a:t>4</a:t>
            </a:r>
            <a:r>
              <a:rPr lang="zh-CN" altLang="en-US" sz="1800" dirty="0"/>
              <a:t>，在闰年条件成立的代码块中，如果</a:t>
            </a:r>
            <a:r>
              <a:rPr lang="en-US" altLang="zh-CN" sz="1800" dirty="0" err="1"/>
              <a:t>i</a:t>
            </a:r>
            <a:r>
              <a:rPr lang="zh-CN" altLang="en-US" sz="1800" dirty="0"/>
              <a:t>可以被</a:t>
            </a:r>
            <a:r>
              <a:rPr lang="en-US" altLang="zh-CN" sz="1800" dirty="0"/>
              <a:t>4</a:t>
            </a:r>
            <a:r>
              <a:rPr lang="zh-CN" altLang="en-US" sz="1800" dirty="0"/>
              <a:t>整除，输出一个换行</a:t>
            </a:r>
            <a:endParaRPr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700113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36830" y="19685"/>
            <a:ext cx="12136755" cy="906145"/>
          </a:xfrm>
        </p:spPr>
        <p:txBody>
          <a:bodyPr>
            <a:normAutofit/>
          </a:bodyPr>
          <a:lstStyle/>
          <a:p>
            <a:r>
              <a:rPr lang="zh-CN" altLang="en-US" sz="4000" dirty="0" smtClean="0"/>
              <a:t>练习题</a:t>
            </a:r>
            <a:endParaRPr lang="zh-CN" altLang="en-US" sz="4000" dirty="0"/>
          </a:p>
        </p:txBody>
      </p:sp>
      <p:sp>
        <p:nvSpPr>
          <p:cNvPr id="9" name="内容占位符 8"/>
          <p:cNvSpPr>
            <a:spLocks noGrp="1"/>
          </p:cNvSpPr>
          <p:nvPr>
            <p:ph idx="1"/>
          </p:nvPr>
        </p:nvSpPr>
        <p:spPr>
          <a:xfrm>
            <a:off x="1523999" y="1114742"/>
            <a:ext cx="10649585" cy="5184457"/>
          </a:xfrm>
        </p:spPr>
        <p:txBody>
          <a:bodyPr/>
          <a:lstStyle/>
          <a:p>
            <a:pPr algn="l"/>
            <a:r>
              <a:rPr lang="zh-CN" altLang="en-US" sz="1800" dirty="0"/>
              <a:t>打印</a:t>
            </a:r>
            <a:r>
              <a:rPr lang="en-US" altLang="zh-CN" sz="1800" dirty="0"/>
              <a:t>100–200</a:t>
            </a:r>
            <a:r>
              <a:rPr lang="zh-CN" altLang="en-US" sz="1800" dirty="0"/>
              <a:t>之间所有能被</a:t>
            </a:r>
            <a:r>
              <a:rPr lang="en-US" altLang="zh-CN" sz="1800" dirty="0"/>
              <a:t>3</a:t>
            </a:r>
            <a:r>
              <a:rPr lang="zh-CN" altLang="en-US" sz="1800" dirty="0"/>
              <a:t>或者</a:t>
            </a:r>
            <a:r>
              <a:rPr lang="en-US" altLang="zh-CN" sz="1800" dirty="0"/>
              <a:t>7</a:t>
            </a:r>
            <a:r>
              <a:rPr lang="zh-CN" altLang="en-US" sz="1800" dirty="0"/>
              <a:t>整除的数</a:t>
            </a:r>
            <a:r>
              <a:rPr lang="zh-CN" altLang="en-US" sz="1800" dirty="0" smtClean="0"/>
              <a:t>；</a:t>
            </a:r>
            <a:endParaRPr lang="en-US" altLang="zh-CN" sz="1800" dirty="0" smtClean="0"/>
          </a:p>
          <a:p>
            <a:pPr algn="l"/>
            <a:endParaRPr lang="en-US" altLang="zh-CN" sz="1800" dirty="0"/>
          </a:p>
          <a:p>
            <a:pPr algn="l"/>
            <a:r>
              <a:rPr lang="zh-CN" altLang="en-US" sz="1800" dirty="0" smtClean="0"/>
              <a:t>提示：</a:t>
            </a:r>
            <a:endParaRPr lang="en-US" altLang="zh-CN" sz="1800" dirty="0" smtClean="0"/>
          </a:p>
          <a:p>
            <a:pPr algn="l"/>
            <a:r>
              <a:rPr lang="zh-CN" altLang="en-US" sz="1800" dirty="0"/>
              <a:t>	</a:t>
            </a:r>
            <a:r>
              <a:rPr lang="en-US" altLang="zh-CN" sz="1800" dirty="0"/>
              <a:t>1</a:t>
            </a:r>
            <a:r>
              <a:rPr lang="zh-CN" altLang="en-US" sz="1800" dirty="0"/>
              <a:t>，能够被</a:t>
            </a:r>
            <a:r>
              <a:rPr lang="en-US" altLang="zh-CN" sz="1800" dirty="0"/>
              <a:t>3</a:t>
            </a:r>
            <a:r>
              <a:rPr lang="zh-CN" altLang="en-US" sz="1800" dirty="0"/>
              <a:t>或</a:t>
            </a:r>
            <a:r>
              <a:rPr lang="en-US" altLang="zh-CN" sz="1800" dirty="0"/>
              <a:t>7</a:t>
            </a:r>
            <a:r>
              <a:rPr lang="zh-CN" altLang="en-US" sz="1800" dirty="0"/>
              <a:t>整除，可以用求余的</a:t>
            </a:r>
            <a:r>
              <a:rPr lang="zh-CN" altLang="en-US" sz="1800" dirty="0" smtClean="0"/>
              <a:t>方法</a:t>
            </a:r>
            <a:endParaRPr lang="en-US" altLang="zh-CN" sz="1800" dirty="0" smtClean="0"/>
          </a:p>
          <a:p>
            <a:pPr algn="l"/>
            <a:endParaRPr lang="en-US" altLang="zh-CN" sz="1800" dirty="0"/>
          </a:p>
          <a:p>
            <a:pPr algn="l"/>
            <a:r>
              <a:rPr lang="zh-CN" altLang="en-US" sz="1800" dirty="0" smtClean="0"/>
              <a:t>思路：</a:t>
            </a:r>
            <a:endParaRPr lang="en-US" altLang="zh-CN" sz="1800" dirty="0" smtClean="0"/>
          </a:p>
          <a:p>
            <a:pPr algn="l"/>
            <a:r>
              <a:rPr lang="zh-CN" altLang="en-US" sz="1800" dirty="0"/>
              <a:t>	</a:t>
            </a:r>
            <a:r>
              <a:rPr lang="en-US" altLang="zh-CN" sz="1800" dirty="0"/>
              <a:t>1</a:t>
            </a:r>
            <a:r>
              <a:rPr lang="zh-CN" altLang="en-US" sz="1800" dirty="0"/>
              <a:t>，</a:t>
            </a:r>
            <a:r>
              <a:rPr lang="en-US" altLang="zh-CN" sz="1800" dirty="0"/>
              <a:t>100</a:t>
            </a:r>
            <a:r>
              <a:rPr lang="zh-CN" altLang="en-US" sz="1800" dirty="0"/>
              <a:t>至</a:t>
            </a:r>
            <a:r>
              <a:rPr lang="en-US" altLang="zh-CN" sz="1800" dirty="0"/>
              <a:t>200</a:t>
            </a:r>
            <a:r>
              <a:rPr lang="zh-CN" altLang="en-US" sz="1800" dirty="0"/>
              <a:t>循环，</a:t>
            </a:r>
            <a:r>
              <a:rPr lang="en-US" altLang="zh-CN" sz="1800" dirty="0" err="1"/>
              <a:t>i</a:t>
            </a:r>
            <a:r>
              <a:rPr lang="zh-CN" altLang="en-US" sz="1800" dirty="0"/>
              <a:t>表示循环体中的</a:t>
            </a:r>
            <a:r>
              <a:rPr lang="zh-CN" altLang="en-US" sz="1800" dirty="0" smtClean="0"/>
              <a:t>数</a:t>
            </a:r>
            <a:endParaRPr lang="en-US" altLang="zh-CN" sz="1800" dirty="0" smtClean="0"/>
          </a:p>
          <a:p>
            <a:pPr algn="l"/>
            <a:r>
              <a:rPr lang="zh-CN" altLang="en-US" sz="1800" dirty="0"/>
              <a:t>	</a:t>
            </a:r>
            <a:r>
              <a:rPr lang="en-US" altLang="zh-CN" sz="1800" dirty="0"/>
              <a:t>2</a:t>
            </a:r>
            <a:r>
              <a:rPr lang="zh-CN" altLang="en-US" sz="1800" dirty="0"/>
              <a:t>，</a:t>
            </a:r>
            <a:r>
              <a:rPr lang="en-US" altLang="zh-CN" sz="1800" dirty="0" err="1"/>
              <a:t>i</a:t>
            </a:r>
            <a:r>
              <a:rPr lang="zh-CN" altLang="en-US" sz="1800" dirty="0"/>
              <a:t>模</a:t>
            </a:r>
            <a:r>
              <a:rPr lang="en-US" altLang="zh-CN" sz="1800" dirty="0"/>
              <a:t>3</a:t>
            </a:r>
            <a:r>
              <a:rPr lang="zh-CN" altLang="en-US" sz="1800" dirty="0"/>
              <a:t>的结果如果是</a:t>
            </a:r>
            <a:r>
              <a:rPr lang="en-US" altLang="zh-CN" sz="1800" dirty="0"/>
              <a:t>0</a:t>
            </a:r>
            <a:r>
              <a:rPr lang="zh-CN" altLang="en-US" sz="1800" dirty="0"/>
              <a:t>，或者</a:t>
            </a:r>
            <a:r>
              <a:rPr lang="en-US" altLang="zh-CN" sz="1800" dirty="0" err="1"/>
              <a:t>i</a:t>
            </a:r>
            <a:r>
              <a:rPr lang="zh-CN" altLang="en-US" sz="1800" dirty="0"/>
              <a:t>模</a:t>
            </a:r>
            <a:r>
              <a:rPr lang="en-US" altLang="zh-CN" sz="1800" dirty="0"/>
              <a:t>7</a:t>
            </a:r>
            <a:r>
              <a:rPr lang="zh-CN" altLang="en-US" sz="1800" dirty="0"/>
              <a:t>的结果如果是</a:t>
            </a:r>
            <a:r>
              <a:rPr lang="en-US" altLang="zh-CN" sz="1800" dirty="0"/>
              <a:t>0</a:t>
            </a:r>
            <a:r>
              <a:rPr lang="zh-CN" altLang="en-US" sz="1800" dirty="0"/>
              <a:t>，表示</a:t>
            </a:r>
            <a:r>
              <a:rPr lang="en-US" altLang="zh-CN" sz="1800" dirty="0" err="1"/>
              <a:t>i</a:t>
            </a:r>
            <a:r>
              <a:rPr lang="zh-CN" altLang="en-US" sz="1800" dirty="0"/>
              <a:t>可以被</a:t>
            </a:r>
            <a:r>
              <a:rPr lang="en-US" altLang="zh-CN" sz="1800" dirty="0"/>
              <a:t>3</a:t>
            </a:r>
            <a:r>
              <a:rPr lang="zh-CN" altLang="en-US" sz="1800" dirty="0"/>
              <a:t>或</a:t>
            </a:r>
            <a:r>
              <a:rPr lang="en-US" altLang="zh-CN" sz="1800" dirty="0"/>
              <a:t>7</a:t>
            </a:r>
            <a:r>
              <a:rPr lang="zh-CN" altLang="en-US" sz="1800" dirty="0" smtClean="0"/>
              <a:t>整除</a:t>
            </a:r>
            <a:endParaRPr lang="en-US" altLang="zh-CN" sz="1800" dirty="0" smtClean="0"/>
          </a:p>
          <a:p>
            <a:pPr algn="l"/>
            <a:r>
              <a:rPr lang="zh-CN" altLang="en-US" sz="1800" dirty="0"/>
              <a:t>	</a:t>
            </a:r>
            <a:r>
              <a:rPr lang="en-US" altLang="zh-CN" sz="1800" dirty="0"/>
              <a:t>3</a:t>
            </a:r>
            <a:r>
              <a:rPr lang="zh-CN" altLang="en-US" sz="1800" dirty="0"/>
              <a:t>，条件成立时，输出</a:t>
            </a:r>
            <a:r>
              <a:rPr lang="en-US" altLang="zh-CN" sz="1800" dirty="0" err="1"/>
              <a:t>i</a:t>
            </a:r>
            <a:endParaRPr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9556340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36830" y="19685"/>
            <a:ext cx="12136755" cy="906145"/>
          </a:xfrm>
        </p:spPr>
        <p:txBody>
          <a:bodyPr>
            <a:normAutofit/>
          </a:bodyPr>
          <a:lstStyle/>
          <a:p>
            <a:r>
              <a:rPr lang="zh-CN" altLang="en-US" sz="4000" dirty="0" smtClean="0"/>
              <a:t>练习题</a:t>
            </a:r>
            <a:endParaRPr lang="zh-CN" altLang="en-US" sz="4000" dirty="0"/>
          </a:p>
        </p:txBody>
      </p:sp>
      <p:sp>
        <p:nvSpPr>
          <p:cNvPr id="9" name="内容占位符 8"/>
          <p:cNvSpPr>
            <a:spLocks noGrp="1"/>
          </p:cNvSpPr>
          <p:nvPr>
            <p:ph idx="1"/>
          </p:nvPr>
        </p:nvSpPr>
        <p:spPr>
          <a:xfrm>
            <a:off x="1523999" y="1114742"/>
            <a:ext cx="10649585" cy="5184457"/>
          </a:xfrm>
        </p:spPr>
        <p:txBody>
          <a:bodyPr/>
          <a:lstStyle/>
          <a:p>
            <a:pPr algn="l"/>
            <a:r>
              <a:rPr lang="zh-CN" altLang="en-US" sz="1800" dirty="0"/>
              <a:t>计算 </a:t>
            </a:r>
            <a:r>
              <a:rPr lang="en-US" altLang="zh-CN" sz="1800" dirty="0"/>
              <a:t>100 </a:t>
            </a:r>
            <a:r>
              <a:rPr lang="zh-CN" altLang="en-US" sz="1800" dirty="0"/>
              <a:t>的阶乘</a:t>
            </a:r>
            <a:r>
              <a:rPr lang="zh-CN" altLang="en-US" sz="1800" dirty="0" smtClean="0"/>
              <a:t>；</a:t>
            </a:r>
            <a:endParaRPr lang="en-US" altLang="zh-CN" sz="1800" dirty="0" smtClean="0"/>
          </a:p>
          <a:p>
            <a:pPr algn="l"/>
            <a:endParaRPr lang="en-US" altLang="zh-CN" sz="1800" dirty="0"/>
          </a:p>
          <a:p>
            <a:pPr algn="l"/>
            <a:r>
              <a:rPr lang="zh-CN" altLang="en-US" sz="1800" dirty="0" smtClean="0"/>
              <a:t>提示：</a:t>
            </a:r>
            <a:endParaRPr lang="en-US" altLang="zh-CN" sz="1800" dirty="0" smtClean="0"/>
          </a:p>
          <a:p>
            <a:pPr algn="l"/>
            <a:r>
              <a:rPr lang="zh-CN" altLang="en-US" sz="1800" dirty="0"/>
              <a:t>	</a:t>
            </a:r>
            <a:r>
              <a:rPr lang="en-US" altLang="zh-CN" sz="1800" dirty="0"/>
              <a:t>1</a:t>
            </a:r>
            <a:r>
              <a:rPr lang="zh-CN" altLang="en-US" sz="1800" dirty="0"/>
              <a:t>，</a:t>
            </a:r>
            <a:r>
              <a:rPr lang="en-US" altLang="zh-CN" sz="1800" dirty="0"/>
              <a:t>100! = 1 * 2 * 3 * 4 *…*100 </a:t>
            </a:r>
            <a:endParaRPr lang="en-US" altLang="zh-CN" sz="1800" dirty="0" smtClean="0"/>
          </a:p>
          <a:p>
            <a:pPr algn="l"/>
            <a:endParaRPr lang="en-US" altLang="zh-CN" sz="1800" dirty="0"/>
          </a:p>
          <a:p>
            <a:pPr algn="l"/>
            <a:r>
              <a:rPr lang="zh-CN" altLang="en-US" sz="1800" dirty="0" smtClean="0"/>
              <a:t>思路：</a:t>
            </a:r>
            <a:endParaRPr lang="en-US" altLang="zh-CN" sz="1800" dirty="0" smtClean="0"/>
          </a:p>
          <a:p>
            <a:pPr algn="l"/>
            <a:r>
              <a:rPr lang="zh-CN" altLang="en-US" sz="1800" dirty="0"/>
              <a:t>	</a:t>
            </a:r>
            <a:r>
              <a:rPr lang="en-US" altLang="zh-CN" sz="1800" dirty="0"/>
              <a:t>1</a:t>
            </a:r>
            <a:r>
              <a:rPr lang="zh-CN" altLang="en-US" sz="1800" dirty="0"/>
              <a:t>，定义变量</a:t>
            </a:r>
            <a:r>
              <a:rPr lang="en-US" altLang="zh-CN" sz="1800" dirty="0"/>
              <a:t>count</a:t>
            </a:r>
            <a:r>
              <a:rPr lang="zh-CN" altLang="en-US" sz="1800" dirty="0"/>
              <a:t>，初始值为</a:t>
            </a:r>
            <a:r>
              <a:rPr lang="en-US" altLang="zh-CN" sz="1800" dirty="0" smtClean="0"/>
              <a:t>1</a:t>
            </a:r>
          </a:p>
          <a:p>
            <a:pPr algn="l"/>
            <a:r>
              <a:rPr lang="en-US" altLang="zh-CN" sz="1800" dirty="0"/>
              <a:t>	2</a:t>
            </a:r>
            <a:r>
              <a:rPr lang="zh-CN" altLang="en-US" sz="1800" dirty="0"/>
              <a:t>，定义变量</a:t>
            </a:r>
            <a:r>
              <a:rPr lang="en-US" altLang="zh-CN" sz="1800" dirty="0" err="1"/>
              <a:t>i</a:t>
            </a:r>
            <a:r>
              <a:rPr lang="zh-CN" altLang="en-US" sz="1800" dirty="0"/>
              <a:t>，</a:t>
            </a:r>
            <a:r>
              <a:rPr lang="en-US" altLang="zh-CN" sz="1800" dirty="0"/>
              <a:t>1</a:t>
            </a:r>
            <a:r>
              <a:rPr lang="zh-CN" altLang="en-US" sz="1800" dirty="0"/>
              <a:t>至</a:t>
            </a:r>
            <a:r>
              <a:rPr lang="en-US" altLang="zh-CN" sz="1800" dirty="0"/>
              <a:t>100</a:t>
            </a:r>
            <a:r>
              <a:rPr lang="zh-CN" altLang="en-US" sz="1800" dirty="0"/>
              <a:t>循环，</a:t>
            </a:r>
            <a:r>
              <a:rPr lang="en-US" altLang="zh-CN" sz="1800" dirty="0" err="1"/>
              <a:t>i</a:t>
            </a:r>
            <a:r>
              <a:rPr lang="zh-CN" altLang="en-US" sz="1800" dirty="0"/>
              <a:t>表示循环体中的</a:t>
            </a:r>
            <a:r>
              <a:rPr lang="zh-CN" altLang="en-US" sz="1800" dirty="0" smtClean="0"/>
              <a:t>数</a:t>
            </a:r>
            <a:endParaRPr lang="en-US" altLang="zh-CN" sz="1800" dirty="0" smtClean="0"/>
          </a:p>
          <a:p>
            <a:pPr algn="l"/>
            <a:r>
              <a:rPr lang="zh-CN" altLang="en-US" sz="1800" dirty="0"/>
              <a:t>	</a:t>
            </a:r>
            <a:r>
              <a:rPr lang="en-US" altLang="zh-CN" sz="1800" dirty="0"/>
              <a:t>3</a:t>
            </a:r>
            <a:r>
              <a:rPr lang="zh-CN" altLang="en-US" sz="1800" dirty="0"/>
              <a:t>，循环体中，</a:t>
            </a:r>
            <a:r>
              <a:rPr lang="en-US" altLang="zh-CN" sz="1800" dirty="0"/>
              <a:t>count</a:t>
            </a:r>
            <a:r>
              <a:rPr lang="zh-CN" altLang="en-US" sz="1800" dirty="0"/>
              <a:t>等于</a:t>
            </a:r>
            <a:r>
              <a:rPr lang="en-US" altLang="zh-CN" sz="1800" dirty="0"/>
              <a:t>count</a:t>
            </a:r>
            <a:r>
              <a:rPr lang="zh-CN" altLang="en-US" sz="1800" dirty="0" smtClean="0"/>
              <a:t>乘以</a:t>
            </a:r>
            <a:r>
              <a:rPr lang="en-US" altLang="zh-CN" sz="1800" dirty="0" smtClean="0"/>
              <a:t>I</a:t>
            </a:r>
          </a:p>
          <a:p>
            <a:pPr algn="l"/>
            <a:r>
              <a:rPr lang="en-US" altLang="zh-CN" sz="1800" dirty="0"/>
              <a:t>	4</a:t>
            </a:r>
            <a:r>
              <a:rPr lang="zh-CN" altLang="en-US" sz="1800" dirty="0"/>
              <a:t>，循环结束后，输出</a:t>
            </a:r>
            <a:r>
              <a:rPr lang="en-US" altLang="zh-CN" sz="1800" dirty="0"/>
              <a:t>count</a:t>
            </a:r>
            <a:r>
              <a:rPr lang="zh-CN" altLang="en-US" sz="1800" dirty="0"/>
              <a:t>，</a:t>
            </a:r>
            <a:r>
              <a:rPr lang="en-US" altLang="zh-CN" sz="1800" dirty="0"/>
              <a:t>count</a:t>
            </a:r>
            <a:r>
              <a:rPr lang="zh-CN" altLang="en-US" sz="1800" dirty="0"/>
              <a:t>就是</a:t>
            </a:r>
            <a:r>
              <a:rPr lang="en-US" altLang="zh-CN" sz="1800" dirty="0"/>
              <a:t>100</a:t>
            </a:r>
            <a:r>
              <a:rPr lang="zh-CN" altLang="en-US" sz="1800" dirty="0"/>
              <a:t>的</a:t>
            </a:r>
            <a:r>
              <a:rPr lang="zh-CN" altLang="en-US" sz="1800" dirty="0" smtClean="0"/>
              <a:t>阶乘</a:t>
            </a:r>
            <a:endParaRPr lang="en-US" altLang="zh-CN" sz="1800" dirty="0" smtClean="0"/>
          </a:p>
          <a:p>
            <a:pPr algn="l"/>
            <a:endParaRPr lang="en-US" altLang="zh-CN" sz="1800" dirty="0"/>
          </a:p>
          <a:p>
            <a:pPr algn="l"/>
            <a:r>
              <a:rPr lang="zh-CN" altLang="en-US" sz="1800" dirty="0" smtClean="0"/>
              <a:t>注意：</a:t>
            </a:r>
            <a:endParaRPr lang="en-US" altLang="zh-CN" sz="1800" dirty="0" smtClean="0"/>
          </a:p>
          <a:p>
            <a:pPr algn="l"/>
            <a:r>
              <a:rPr lang="zh-CN" altLang="en-US" sz="1800" dirty="0"/>
              <a:t>	科学计数法中 </a:t>
            </a:r>
            <a:r>
              <a:rPr lang="en-US" altLang="zh-CN" sz="1800" dirty="0"/>
              <a:t>1e2==100</a:t>
            </a:r>
            <a:r>
              <a:rPr lang="zh-CN" altLang="en-US" sz="1800" dirty="0"/>
              <a:t>；</a:t>
            </a:r>
            <a:r>
              <a:rPr lang="en-US" altLang="zh-CN" sz="1800" dirty="0"/>
              <a:t>1e-2==0.01</a:t>
            </a:r>
            <a:r>
              <a:rPr lang="zh-CN" altLang="en-US" sz="1800" dirty="0"/>
              <a:t>；</a:t>
            </a:r>
            <a:r>
              <a:rPr lang="en-US" altLang="zh-CN" sz="1800" dirty="0"/>
              <a:t>-1e2==-100</a:t>
            </a:r>
            <a:r>
              <a:rPr lang="zh-CN" altLang="en-US" sz="1800" dirty="0"/>
              <a:t>；</a:t>
            </a:r>
            <a:r>
              <a:rPr lang="en-US" altLang="zh-CN" sz="1800" dirty="0"/>
              <a:t>-1e-2==-0.01</a:t>
            </a:r>
            <a:r>
              <a:rPr lang="zh-CN" altLang="en-US" sz="1800" dirty="0"/>
              <a:t>；</a:t>
            </a:r>
            <a:endParaRPr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3108530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36830" y="19685"/>
            <a:ext cx="12136755" cy="906145"/>
          </a:xfrm>
        </p:spPr>
        <p:txBody>
          <a:bodyPr>
            <a:normAutofit/>
          </a:bodyPr>
          <a:lstStyle/>
          <a:p>
            <a:r>
              <a:rPr lang="zh-CN" altLang="en-US" sz="4000" dirty="0" smtClean="0"/>
              <a:t>练习题</a:t>
            </a:r>
            <a:endParaRPr lang="zh-CN" altLang="en-US" sz="4000" dirty="0"/>
          </a:p>
        </p:txBody>
      </p:sp>
      <p:sp>
        <p:nvSpPr>
          <p:cNvPr id="9" name="内容占位符 8"/>
          <p:cNvSpPr>
            <a:spLocks noGrp="1"/>
          </p:cNvSpPr>
          <p:nvPr>
            <p:ph idx="1"/>
          </p:nvPr>
        </p:nvSpPr>
        <p:spPr>
          <a:xfrm>
            <a:off x="1523999" y="1114742"/>
            <a:ext cx="10649585" cy="5184457"/>
          </a:xfrm>
        </p:spPr>
        <p:txBody>
          <a:bodyPr/>
          <a:lstStyle/>
          <a:p>
            <a:pPr algn="l"/>
            <a:r>
              <a:rPr lang="zh-CN" altLang="en-US" sz="1800" dirty="0"/>
              <a:t>求 </a:t>
            </a:r>
            <a:r>
              <a:rPr lang="en-US" altLang="zh-CN" sz="1800" dirty="0"/>
              <a:t>100 – 999 </a:t>
            </a:r>
            <a:r>
              <a:rPr lang="zh-CN" altLang="en-US" sz="1800" dirty="0"/>
              <a:t>之间的水仙花数</a:t>
            </a:r>
            <a:r>
              <a:rPr lang="zh-CN" altLang="en-US" sz="1800" dirty="0" smtClean="0"/>
              <a:t>；</a:t>
            </a:r>
            <a:endParaRPr lang="en-US" altLang="zh-CN" sz="1800" dirty="0" smtClean="0"/>
          </a:p>
          <a:p>
            <a:pPr algn="l"/>
            <a:endParaRPr lang="en-US" altLang="zh-CN" sz="1800" dirty="0" smtClean="0"/>
          </a:p>
          <a:p>
            <a:pPr algn="l"/>
            <a:r>
              <a:rPr lang="zh-CN" altLang="en-US" sz="1800" dirty="0" smtClean="0"/>
              <a:t>提示：</a:t>
            </a:r>
            <a:endParaRPr lang="en-US" altLang="zh-CN" sz="1800" dirty="0" smtClean="0"/>
          </a:p>
          <a:p>
            <a:pPr algn="l"/>
            <a:r>
              <a:rPr lang="zh-CN" altLang="en-US" sz="1800" dirty="0"/>
              <a:t>	</a:t>
            </a:r>
            <a:r>
              <a:rPr lang="en-US" altLang="zh-CN" sz="1800" dirty="0"/>
              <a:t>1</a:t>
            </a:r>
            <a:r>
              <a:rPr lang="zh-CN" altLang="en-US" sz="1800" dirty="0"/>
              <a:t>，一个三位数，百位数的立方，加十位数的立方，加个位数的立方，等于该数本身时，为水仙花数</a:t>
            </a:r>
            <a:r>
              <a:rPr lang="zh-CN" altLang="en-US" sz="1800" dirty="0" smtClean="0"/>
              <a:t>。</a:t>
            </a:r>
            <a:endParaRPr lang="en-US" altLang="zh-CN" sz="1800" dirty="0" smtClean="0"/>
          </a:p>
          <a:p>
            <a:pPr algn="l"/>
            <a:endParaRPr lang="en-US" altLang="zh-CN" sz="1800" dirty="0" smtClean="0"/>
          </a:p>
          <a:p>
            <a:pPr algn="l"/>
            <a:r>
              <a:rPr lang="zh-CN" altLang="en-US" sz="1800" dirty="0" smtClean="0"/>
              <a:t>思路：</a:t>
            </a:r>
            <a:endParaRPr lang="en-US" altLang="zh-CN" sz="1800" dirty="0" smtClean="0"/>
          </a:p>
          <a:p>
            <a:pPr algn="l"/>
            <a:r>
              <a:rPr lang="zh-CN" altLang="en-US" sz="1800" dirty="0"/>
              <a:t>	</a:t>
            </a:r>
            <a:r>
              <a:rPr lang="en-US" altLang="zh-CN" sz="1800" dirty="0"/>
              <a:t>1</a:t>
            </a:r>
            <a:r>
              <a:rPr lang="zh-CN" altLang="en-US" sz="1800" dirty="0"/>
              <a:t>，定义变量</a:t>
            </a:r>
            <a:r>
              <a:rPr lang="en-US" altLang="zh-CN" sz="1800" dirty="0" err="1"/>
              <a:t>i</a:t>
            </a:r>
            <a:r>
              <a:rPr lang="zh-CN" altLang="en-US" sz="1800" dirty="0"/>
              <a:t>，循环</a:t>
            </a:r>
            <a:r>
              <a:rPr lang="en-US" altLang="zh-CN" sz="1800" dirty="0"/>
              <a:t>100</a:t>
            </a:r>
            <a:r>
              <a:rPr lang="zh-CN" altLang="en-US" sz="1800" dirty="0"/>
              <a:t>至</a:t>
            </a:r>
            <a:r>
              <a:rPr lang="en-US" altLang="zh-CN" sz="1800" dirty="0" smtClean="0"/>
              <a:t>999</a:t>
            </a:r>
          </a:p>
          <a:p>
            <a:pPr algn="l"/>
            <a:r>
              <a:rPr lang="en-US" altLang="zh-CN" sz="1800" dirty="0"/>
              <a:t>	2</a:t>
            </a:r>
            <a:r>
              <a:rPr lang="zh-CN" altLang="en-US" sz="1800" dirty="0"/>
              <a:t>，定义变量</a:t>
            </a:r>
            <a:r>
              <a:rPr lang="en-US" altLang="zh-CN" sz="1800" dirty="0"/>
              <a:t>a</a:t>
            </a:r>
            <a:r>
              <a:rPr lang="zh-CN" altLang="en-US" sz="1800" dirty="0"/>
              <a:t>，在</a:t>
            </a:r>
            <a:r>
              <a:rPr lang="en-US" altLang="zh-CN" sz="1800" dirty="0" err="1"/>
              <a:t>i</a:t>
            </a:r>
            <a:r>
              <a:rPr lang="zh-CN" altLang="en-US" sz="1800" dirty="0"/>
              <a:t>中，把百位数赋值过来，方法可以使用</a:t>
            </a:r>
            <a:r>
              <a:rPr lang="en-US" altLang="zh-CN" sz="1800" dirty="0" err="1"/>
              <a:t>i</a:t>
            </a:r>
            <a:r>
              <a:rPr lang="zh-CN" altLang="en-US" sz="1800" dirty="0"/>
              <a:t>除以</a:t>
            </a:r>
            <a:r>
              <a:rPr lang="en-US" altLang="zh-CN" sz="1800" dirty="0"/>
              <a:t>100</a:t>
            </a:r>
            <a:r>
              <a:rPr lang="zh-CN" altLang="en-US" sz="1800" dirty="0"/>
              <a:t>，然后用</a:t>
            </a:r>
            <a:r>
              <a:rPr lang="en-US" altLang="zh-CN" sz="1800" dirty="0" err="1"/>
              <a:t>parseInt</a:t>
            </a:r>
            <a:r>
              <a:rPr lang="zh-CN" altLang="en-US" sz="1800" dirty="0"/>
              <a:t>取</a:t>
            </a:r>
            <a:r>
              <a:rPr lang="zh-CN" altLang="en-US" sz="1800" dirty="0" smtClean="0"/>
              <a:t>整</a:t>
            </a:r>
            <a:endParaRPr lang="en-US" altLang="zh-CN" sz="1800" dirty="0" smtClean="0"/>
          </a:p>
          <a:p>
            <a:pPr algn="l"/>
            <a:r>
              <a:rPr lang="zh-CN" altLang="en-US" sz="1800" dirty="0"/>
              <a:t>	</a:t>
            </a:r>
            <a:r>
              <a:rPr lang="en-US" altLang="zh-CN" sz="1800" dirty="0"/>
              <a:t>3</a:t>
            </a:r>
            <a:r>
              <a:rPr lang="zh-CN" altLang="en-US" sz="1800" dirty="0"/>
              <a:t>，定义变量</a:t>
            </a:r>
            <a:r>
              <a:rPr lang="en-US" altLang="zh-CN" sz="1800" dirty="0"/>
              <a:t>b</a:t>
            </a:r>
            <a:r>
              <a:rPr lang="zh-CN" altLang="en-US" sz="1800" dirty="0"/>
              <a:t>，在</a:t>
            </a:r>
            <a:r>
              <a:rPr lang="en-US" altLang="zh-CN" sz="1800" dirty="0" err="1"/>
              <a:t>i</a:t>
            </a:r>
            <a:r>
              <a:rPr lang="zh-CN" altLang="en-US" sz="1800" dirty="0"/>
              <a:t>中，把十位数赋值过来，方法</a:t>
            </a:r>
            <a:r>
              <a:rPr lang="en-US" altLang="zh-CN" sz="1800" dirty="0" err="1"/>
              <a:t>i</a:t>
            </a:r>
            <a:r>
              <a:rPr lang="zh-CN" altLang="en-US" sz="1800" dirty="0"/>
              <a:t>除以</a:t>
            </a:r>
            <a:r>
              <a:rPr lang="en-US" altLang="zh-CN" sz="1800" dirty="0"/>
              <a:t>10</a:t>
            </a:r>
            <a:r>
              <a:rPr lang="zh-CN" altLang="en-US" sz="1800" dirty="0"/>
              <a:t>取整，再对</a:t>
            </a:r>
            <a:r>
              <a:rPr lang="en-US" altLang="zh-CN" sz="1800" dirty="0"/>
              <a:t>10</a:t>
            </a:r>
            <a:r>
              <a:rPr lang="zh-CN" altLang="en-US" sz="1800" dirty="0"/>
              <a:t>取</a:t>
            </a:r>
            <a:r>
              <a:rPr lang="zh-CN" altLang="en-US" sz="1800" dirty="0" smtClean="0"/>
              <a:t>余</a:t>
            </a:r>
            <a:endParaRPr lang="en-US" altLang="zh-CN" sz="1800" dirty="0" smtClean="0"/>
          </a:p>
          <a:p>
            <a:pPr algn="l"/>
            <a:r>
              <a:rPr lang="zh-CN" altLang="en-US" sz="1800" dirty="0"/>
              <a:t>	</a:t>
            </a:r>
            <a:r>
              <a:rPr lang="en-US" altLang="zh-CN" sz="1800" dirty="0"/>
              <a:t>4</a:t>
            </a:r>
            <a:r>
              <a:rPr lang="zh-CN" altLang="en-US" sz="1800" dirty="0"/>
              <a:t>，定义变量</a:t>
            </a:r>
            <a:r>
              <a:rPr lang="en-US" altLang="zh-CN" sz="1800" dirty="0"/>
              <a:t>c</a:t>
            </a:r>
            <a:r>
              <a:rPr lang="zh-CN" altLang="en-US" sz="1800" dirty="0"/>
              <a:t>，在</a:t>
            </a:r>
            <a:r>
              <a:rPr lang="en-US" altLang="zh-CN" sz="1800" dirty="0" err="1"/>
              <a:t>i</a:t>
            </a:r>
            <a:r>
              <a:rPr lang="zh-CN" altLang="en-US" sz="1800" dirty="0"/>
              <a:t>中，把个位数赋值过来，方法</a:t>
            </a:r>
            <a:r>
              <a:rPr lang="en-US" altLang="zh-CN" sz="1800" dirty="0" err="1"/>
              <a:t>i</a:t>
            </a:r>
            <a:r>
              <a:rPr lang="zh-CN" altLang="en-US" sz="1800" dirty="0"/>
              <a:t>对</a:t>
            </a:r>
            <a:r>
              <a:rPr lang="en-US" altLang="zh-CN" sz="1800" dirty="0"/>
              <a:t>10</a:t>
            </a:r>
            <a:r>
              <a:rPr lang="zh-CN" altLang="en-US" sz="1800" dirty="0"/>
              <a:t>取</a:t>
            </a:r>
            <a:r>
              <a:rPr lang="zh-CN" altLang="en-US" sz="1800" dirty="0" smtClean="0"/>
              <a:t>余</a:t>
            </a:r>
            <a:endParaRPr lang="en-US" altLang="zh-CN" sz="1800" dirty="0" smtClean="0"/>
          </a:p>
          <a:p>
            <a:pPr algn="l"/>
            <a:r>
              <a:rPr lang="zh-CN" altLang="en-US" sz="1800" dirty="0"/>
              <a:t>	</a:t>
            </a:r>
            <a:r>
              <a:rPr lang="en-US" altLang="zh-CN" sz="1800" dirty="0"/>
              <a:t>5</a:t>
            </a:r>
            <a:r>
              <a:rPr lang="zh-CN" altLang="en-US" sz="1800" dirty="0"/>
              <a:t>，判断</a:t>
            </a:r>
            <a:r>
              <a:rPr lang="en-US" altLang="zh-CN" sz="1800" dirty="0" err="1"/>
              <a:t>i</a:t>
            </a:r>
            <a:r>
              <a:rPr lang="zh-CN" altLang="en-US" sz="1800" dirty="0"/>
              <a:t>是否等于</a:t>
            </a:r>
            <a:r>
              <a:rPr lang="en-US" altLang="zh-CN" sz="1800" dirty="0" smtClean="0"/>
              <a:t>a*a*</a:t>
            </a:r>
            <a:r>
              <a:rPr lang="en-US" altLang="zh-CN" sz="1800" dirty="0" err="1" smtClean="0"/>
              <a:t>a+b</a:t>
            </a:r>
            <a:r>
              <a:rPr lang="en-US" altLang="zh-CN" sz="1800" dirty="0" smtClean="0"/>
              <a:t>*b*</a:t>
            </a:r>
            <a:r>
              <a:rPr lang="en-US" altLang="zh-CN" sz="1800" dirty="0" err="1" smtClean="0"/>
              <a:t>b+c</a:t>
            </a:r>
            <a:r>
              <a:rPr lang="en-US" altLang="zh-CN" sz="1800" dirty="0" smtClean="0"/>
              <a:t>*c*c</a:t>
            </a:r>
          </a:p>
          <a:p>
            <a:pPr algn="l"/>
            <a:r>
              <a:rPr lang="en-US" altLang="zh-CN" sz="1800" dirty="0"/>
              <a:t>	6</a:t>
            </a:r>
            <a:r>
              <a:rPr lang="zh-CN" altLang="en-US" sz="1800" dirty="0"/>
              <a:t>，如果条件成立，表示</a:t>
            </a:r>
            <a:r>
              <a:rPr lang="en-US" altLang="zh-CN" sz="1800" dirty="0" err="1"/>
              <a:t>i</a:t>
            </a:r>
            <a:r>
              <a:rPr lang="zh-CN" altLang="en-US" sz="1800" dirty="0"/>
              <a:t>为水仙花数，输出即可</a:t>
            </a:r>
            <a:endParaRPr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5688761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36830" y="19685"/>
            <a:ext cx="12136755" cy="906145"/>
          </a:xfrm>
        </p:spPr>
        <p:txBody>
          <a:bodyPr>
            <a:normAutofit/>
          </a:bodyPr>
          <a:lstStyle/>
          <a:p>
            <a:r>
              <a:rPr lang="zh-CN" altLang="en-US" sz="4000" dirty="0" smtClean="0"/>
              <a:t>练习题</a:t>
            </a:r>
            <a:endParaRPr lang="zh-CN" altLang="en-US" sz="4000" dirty="0"/>
          </a:p>
        </p:txBody>
      </p:sp>
      <p:sp>
        <p:nvSpPr>
          <p:cNvPr id="9" name="内容占位符 8"/>
          <p:cNvSpPr>
            <a:spLocks noGrp="1"/>
          </p:cNvSpPr>
          <p:nvPr>
            <p:ph idx="1"/>
          </p:nvPr>
        </p:nvSpPr>
        <p:spPr>
          <a:xfrm>
            <a:off x="1523999" y="1114742"/>
            <a:ext cx="10649585" cy="5184457"/>
          </a:xfrm>
        </p:spPr>
        <p:txBody>
          <a:bodyPr/>
          <a:lstStyle/>
          <a:p>
            <a:pPr algn="l"/>
            <a:r>
              <a:rPr lang="zh-CN" altLang="en-US" sz="1800" dirty="0"/>
              <a:t>打印九九乘法表</a:t>
            </a:r>
            <a:r>
              <a:rPr lang="zh-CN" altLang="en-US" sz="1800" dirty="0" smtClean="0"/>
              <a:t>；</a:t>
            </a:r>
            <a:endParaRPr lang="en-US" altLang="zh-CN" sz="1800" dirty="0" smtClean="0"/>
          </a:p>
          <a:p>
            <a:pPr algn="l"/>
            <a:endParaRPr lang="en-US" altLang="zh-CN" sz="1800" dirty="0"/>
          </a:p>
          <a:p>
            <a:pPr algn="l"/>
            <a:r>
              <a:rPr lang="zh-CN" altLang="en-US" sz="1800" dirty="0" smtClean="0"/>
              <a:t>提示：</a:t>
            </a:r>
            <a:endParaRPr lang="en-US" altLang="zh-CN" sz="1800" dirty="0" smtClean="0"/>
          </a:p>
          <a:p>
            <a:pPr algn="l"/>
            <a:r>
              <a:rPr lang="zh-CN" altLang="en-US" sz="1800" dirty="0"/>
              <a:t>	</a:t>
            </a:r>
            <a:r>
              <a:rPr lang="en-US" altLang="zh-CN" sz="1800" dirty="0"/>
              <a:t>1</a:t>
            </a:r>
            <a:r>
              <a:rPr lang="zh-CN" altLang="en-US" sz="1800" dirty="0"/>
              <a:t>，循环嵌</a:t>
            </a:r>
            <a:r>
              <a:rPr lang="zh-CN" altLang="en-US" sz="1800" dirty="0" smtClean="0"/>
              <a:t>套</a:t>
            </a:r>
            <a:endParaRPr lang="en-US" altLang="zh-CN" sz="1800" dirty="0" smtClean="0"/>
          </a:p>
          <a:p>
            <a:pPr algn="l"/>
            <a:r>
              <a:rPr lang="zh-CN" altLang="en-US" sz="1800" dirty="0"/>
              <a:t>	</a:t>
            </a:r>
            <a:r>
              <a:rPr lang="en-US" altLang="zh-CN" sz="1800" dirty="0"/>
              <a:t>2</a:t>
            </a:r>
            <a:r>
              <a:rPr lang="zh-CN" altLang="en-US" sz="1800" dirty="0"/>
              <a:t>，换行可以用</a:t>
            </a:r>
            <a:r>
              <a:rPr lang="en-US" altLang="zh-CN" sz="1800" dirty="0" err="1"/>
              <a:t>document.write</a:t>
            </a:r>
            <a:r>
              <a:rPr lang="en-US" altLang="zh-CN" sz="1800" dirty="0"/>
              <a:t>("&lt;</a:t>
            </a:r>
            <a:r>
              <a:rPr lang="en-US" altLang="zh-CN" sz="1800" dirty="0" err="1"/>
              <a:t>br</a:t>
            </a:r>
            <a:r>
              <a:rPr lang="en-US" altLang="zh-CN" sz="1800" dirty="0" smtClean="0"/>
              <a:t>&gt;")</a:t>
            </a:r>
          </a:p>
          <a:p>
            <a:pPr algn="l"/>
            <a:endParaRPr lang="en-US" altLang="zh-CN" sz="1800" dirty="0"/>
          </a:p>
          <a:p>
            <a:pPr algn="l"/>
            <a:r>
              <a:rPr lang="zh-CN" altLang="en-US" sz="1800" dirty="0" smtClean="0"/>
              <a:t>思路：</a:t>
            </a:r>
            <a:endParaRPr lang="en-US" altLang="zh-CN" sz="1800" dirty="0" smtClean="0"/>
          </a:p>
          <a:p>
            <a:pPr algn="l"/>
            <a:r>
              <a:rPr lang="zh-CN" altLang="en-US" sz="1800" dirty="0"/>
              <a:t>	</a:t>
            </a:r>
            <a:r>
              <a:rPr lang="en-US" altLang="zh-CN" sz="1800" dirty="0"/>
              <a:t>1</a:t>
            </a:r>
            <a:r>
              <a:rPr lang="zh-CN" altLang="en-US" sz="1800" dirty="0"/>
              <a:t>，外围循环，</a:t>
            </a:r>
            <a:r>
              <a:rPr lang="en-US" altLang="zh-CN" sz="1800" dirty="0" err="1"/>
              <a:t>i</a:t>
            </a:r>
            <a:r>
              <a:rPr lang="zh-CN" altLang="en-US" sz="1800" dirty="0"/>
              <a:t>表示</a:t>
            </a:r>
            <a:r>
              <a:rPr lang="en-US" altLang="zh-CN" sz="1800" dirty="0"/>
              <a:t>1</a:t>
            </a:r>
            <a:r>
              <a:rPr lang="zh-CN" altLang="en-US" sz="1800" dirty="0"/>
              <a:t>到</a:t>
            </a:r>
            <a:r>
              <a:rPr lang="en-US" altLang="zh-CN" sz="1800" dirty="0" smtClean="0"/>
              <a:t>9</a:t>
            </a:r>
          </a:p>
          <a:p>
            <a:pPr algn="l"/>
            <a:r>
              <a:rPr lang="en-US" altLang="zh-CN" sz="1800" dirty="0"/>
              <a:t>	2</a:t>
            </a:r>
            <a:r>
              <a:rPr lang="zh-CN" altLang="en-US" sz="1800" dirty="0"/>
              <a:t>，内部循环，</a:t>
            </a:r>
            <a:r>
              <a:rPr lang="en-US" altLang="zh-CN" sz="1800" dirty="0"/>
              <a:t>j</a:t>
            </a:r>
            <a:r>
              <a:rPr lang="zh-CN" altLang="en-US" sz="1800" dirty="0"/>
              <a:t>表示</a:t>
            </a:r>
            <a:r>
              <a:rPr lang="en-US" altLang="zh-CN" sz="1800" dirty="0"/>
              <a:t>1</a:t>
            </a:r>
            <a:r>
              <a:rPr lang="zh-CN" altLang="en-US" sz="1800" dirty="0"/>
              <a:t>到</a:t>
            </a:r>
            <a:r>
              <a:rPr lang="en-US" altLang="zh-CN" sz="1800" dirty="0"/>
              <a:t>9</a:t>
            </a:r>
            <a:r>
              <a:rPr lang="zh-CN" altLang="en-US" sz="1800" dirty="0"/>
              <a:t>，（可以尝试把</a:t>
            </a:r>
            <a:r>
              <a:rPr lang="en-US" altLang="zh-CN" sz="1800" dirty="0"/>
              <a:t>j</a:t>
            </a:r>
            <a:r>
              <a:rPr lang="zh-CN" altLang="en-US" sz="1800" dirty="0"/>
              <a:t>的值设为</a:t>
            </a:r>
            <a:r>
              <a:rPr lang="en-US" altLang="zh-CN" sz="1800" dirty="0"/>
              <a:t>1</a:t>
            </a:r>
            <a:r>
              <a:rPr lang="zh-CN" altLang="en-US" sz="1800" dirty="0"/>
              <a:t>到</a:t>
            </a:r>
            <a:r>
              <a:rPr lang="en-US" altLang="zh-CN" sz="1800" dirty="0" err="1"/>
              <a:t>i</a:t>
            </a:r>
            <a:r>
              <a:rPr lang="zh-CN" altLang="en-US" sz="1800" dirty="0" smtClean="0"/>
              <a:t>）</a:t>
            </a:r>
            <a:endParaRPr lang="en-US" altLang="zh-CN" sz="1800" dirty="0" smtClean="0"/>
          </a:p>
          <a:p>
            <a:pPr algn="l"/>
            <a:r>
              <a:rPr lang="zh-CN" altLang="en-US" sz="1800" dirty="0"/>
              <a:t>	</a:t>
            </a:r>
            <a:r>
              <a:rPr lang="en-US" altLang="zh-CN" sz="1800" dirty="0"/>
              <a:t>3</a:t>
            </a:r>
            <a:r>
              <a:rPr lang="zh-CN" altLang="en-US" sz="1800" dirty="0"/>
              <a:t>，在内部循环中，输出</a:t>
            </a:r>
            <a:r>
              <a:rPr lang="en-US" altLang="zh-CN" sz="1800" dirty="0" err="1"/>
              <a:t>i</a:t>
            </a:r>
            <a:r>
              <a:rPr lang="zh-CN" altLang="en-US" sz="1800" dirty="0"/>
              <a:t>乘以</a:t>
            </a:r>
            <a:r>
              <a:rPr lang="en-US" altLang="zh-CN" sz="1800" dirty="0"/>
              <a:t>j</a:t>
            </a:r>
            <a:r>
              <a:rPr lang="zh-CN" altLang="en-US" sz="1800" dirty="0"/>
              <a:t>的式子及结果</a:t>
            </a:r>
            <a:endParaRPr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513377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36830" y="19685"/>
            <a:ext cx="12136755" cy="906145"/>
          </a:xfrm>
        </p:spPr>
        <p:txBody>
          <a:bodyPr>
            <a:normAutofit/>
          </a:bodyPr>
          <a:lstStyle/>
          <a:p>
            <a:r>
              <a:rPr lang="zh-CN" altLang="en-US" sz="4000" dirty="0" smtClean="0"/>
              <a:t>练习题</a:t>
            </a:r>
            <a:endParaRPr lang="zh-CN" altLang="en-US" sz="4000" dirty="0"/>
          </a:p>
        </p:txBody>
      </p:sp>
      <p:sp>
        <p:nvSpPr>
          <p:cNvPr id="9" name="内容占位符 8"/>
          <p:cNvSpPr>
            <a:spLocks noGrp="1"/>
          </p:cNvSpPr>
          <p:nvPr>
            <p:ph idx="1"/>
          </p:nvPr>
        </p:nvSpPr>
        <p:spPr>
          <a:xfrm>
            <a:off x="1523999" y="1114742"/>
            <a:ext cx="10649585" cy="5184457"/>
          </a:xfrm>
        </p:spPr>
        <p:txBody>
          <a:bodyPr/>
          <a:lstStyle/>
          <a:p>
            <a:pPr algn="l"/>
            <a:r>
              <a:rPr lang="zh-CN" altLang="en-US" sz="1800" dirty="0"/>
              <a:t>篮球由</a:t>
            </a:r>
            <a:r>
              <a:rPr lang="en-US" altLang="zh-CN" sz="1800" dirty="0"/>
              <a:t>5</a:t>
            </a:r>
            <a:r>
              <a:rPr lang="zh-CN" altLang="en-US" sz="1800" dirty="0"/>
              <a:t>米高度落下，每次弹起的高度是原来的</a:t>
            </a:r>
            <a:r>
              <a:rPr lang="en-US" altLang="zh-CN" sz="1800" dirty="0"/>
              <a:t>30%</a:t>
            </a:r>
            <a:r>
              <a:rPr lang="zh-CN" altLang="en-US" sz="1800" dirty="0"/>
              <a:t>，经过几次弹起，篮球的高度约等于</a:t>
            </a:r>
            <a:r>
              <a:rPr lang="en-US" altLang="zh-CN" sz="1800" dirty="0"/>
              <a:t>0.1</a:t>
            </a:r>
            <a:r>
              <a:rPr lang="zh-CN" altLang="en-US" sz="1800" dirty="0"/>
              <a:t>米</a:t>
            </a:r>
            <a:r>
              <a:rPr lang="zh-CN" altLang="en-US" sz="1800" dirty="0" smtClean="0"/>
              <a:t>；</a:t>
            </a:r>
            <a:endParaRPr lang="en-US" altLang="zh-CN" sz="1800" dirty="0" smtClean="0"/>
          </a:p>
          <a:p>
            <a:pPr algn="l"/>
            <a:endParaRPr lang="en-US" altLang="zh-CN" sz="1800" dirty="0"/>
          </a:p>
          <a:p>
            <a:pPr algn="l"/>
            <a:r>
              <a:rPr lang="zh-CN" altLang="en-US" sz="1800" dirty="0" smtClean="0"/>
              <a:t>思路：</a:t>
            </a:r>
            <a:endParaRPr lang="en-US" altLang="zh-CN" sz="1800" dirty="0" smtClean="0"/>
          </a:p>
          <a:p>
            <a:pPr algn="l"/>
            <a:r>
              <a:rPr lang="zh-CN" altLang="en-US" sz="1800" dirty="0"/>
              <a:t>	</a:t>
            </a:r>
            <a:r>
              <a:rPr lang="en-US" altLang="zh-CN" sz="1800" dirty="0"/>
              <a:t>1</a:t>
            </a:r>
            <a:r>
              <a:rPr lang="zh-CN" altLang="en-US" sz="1800" dirty="0"/>
              <a:t>，初始变量</a:t>
            </a:r>
            <a:r>
              <a:rPr lang="en-US" altLang="zh-CN" sz="1800" dirty="0" err="1"/>
              <a:t>i</a:t>
            </a:r>
            <a:r>
              <a:rPr lang="zh-CN" altLang="en-US" sz="1800" dirty="0"/>
              <a:t>，赋值为</a:t>
            </a:r>
            <a:r>
              <a:rPr lang="en-US" altLang="zh-CN" sz="1800" dirty="0"/>
              <a:t>5</a:t>
            </a:r>
            <a:r>
              <a:rPr lang="zh-CN" altLang="en-US" sz="1800" dirty="0"/>
              <a:t>，表示篮球初始</a:t>
            </a:r>
            <a:r>
              <a:rPr lang="en-US" altLang="zh-CN" sz="1800" dirty="0"/>
              <a:t>5</a:t>
            </a:r>
            <a:r>
              <a:rPr lang="zh-CN" altLang="en-US" sz="1800" dirty="0"/>
              <a:t>米</a:t>
            </a:r>
            <a:r>
              <a:rPr lang="zh-CN" altLang="en-US" sz="1800" dirty="0" smtClean="0"/>
              <a:t>高</a:t>
            </a:r>
            <a:endParaRPr lang="en-US" altLang="zh-CN" sz="1800" dirty="0" smtClean="0"/>
          </a:p>
          <a:p>
            <a:pPr algn="l"/>
            <a:r>
              <a:rPr lang="zh-CN" altLang="en-US" sz="1800" dirty="0"/>
              <a:t>	</a:t>
            </a:r>
            <a:r>
              <a:rPr lang="en-US" altLang="zh-CN" sz="1800" dirty="0" smtClean="0"/>
              <a:t>2</a:t>
            </a:r>
            <a:r>
              <a:rPr lang="zh-CN" altLang="en-US" sz="1800" dirty="0"/>
              <a:t>，初始</a:t>
            </a:r>
            <a:r>
              <a:rPr lang="zh-CN" altLang="en-US" sz="1800" dirty="0" smtClean="0"/>
              <a:t>变量</a:t>
            </a:r>
            <a:r>
              <a:rPr lang="en-US" altLang="zh-CN" sz="1800" dirty="0" smtClean="0"/>
              <a:t>n</a:t>
            </a:r>
            <a:r>
              <a:rPr lang="zh-CN" altLang="en-US" sz="1800" dirty="0"/>
              <a:t>，赋值为</a:t>
            </a:r>
            <a:r>
              <a:rPr lang="en-US" altLang="zh-CN" sz="1800" dirty="0"/>
              <a:t>0</a:t>
            </a:r>
            <a:r>
              <a:rPr lang="zh-CN" altLang="en-US" sz="1800" dirty="0"/>
              <a:t>，表示经过</a:t>
            </a:r>
            <a:r>
              <a:rPr lang="en-US" altLang="zh-CN" sz="1800" dirty="0"/>
              <a:t>0</a:t>
            </a:r>
            <a:r>
              <a:rPr lang="zh-CN" altLang="en-US" sz="1800" dirty="0"/>
              <a:t>次</a:t>
            </a:r>
            <a:r>
              <a:rPr lang="zh-CN" altLang="en-US" sz="1800" dirty="0" smtClean="0"/>
              <a:t>弹起</a:t>
            </a:r>
            <a:endParaRPr lang="en-US" altLang="zh-CN" sz="1800" dirty="0" smtClean="0"/>
          </a:p>
          <a:p>
            <a:pPr algn="l"/>
            <a:r>
              <a:rPr lang="zh-CN" altLang="en-US" sz="1800" dirty="0"/>
              <a:t>	</a:t>
            </a:r>
            <a:r>
              <a:rPr lang="en-US" altLang="zh-CN" sz="1800" dirty="0"/>
              <a:t>3</a:t>
            </a:r>
            <a:r>
              <a:rPr lang="zh-CN" altLang="en-US" sz="1800" dirty="0"/>
              <a:t>，写</a:t>
            </a:r>
            <a:r>
              <a:rPr lang="en-US" altLang="zh-CN" sz="1800" dirty="0"/>
              <a:t>while</a:t>
            </a:r>
            <a:r>
              <a:rPr lang="zh-CN" altLang="en-US" sz="1800" dirty="0"/>
              <a:t>循环，循环条件直接</a:t>
            </a:r>
            <a:r>
              <a:rPr lang="zh-CN" altLang="en-US" sz="1800" dirty="0" smtClean="0"/>
              <a:t>写真</a:t>
            </a:r>
            <a:endParaRPr lang="en-US" altLang="zh-CN" sz="1800" dirty="0" smtClean="0"/>
          </a:p>
          <a:p>
            <a:pPr algn="l"/>
            <a:r>
              <a:rPr lang="zh-CN" altLang="en-US" sz="1800" dirty="0"/>
              <a:t>	</a:t>
            </a:r>
            <a:r>
              <a:rPr lang="en-US" altLang="zh-CN" sz="1800" dirty="0"/>
              <a:t>4</a:t>
            </a:r>
            <a:r>
              <a:rPr lang="zh-CN" altLang="en-US" sz="1800" dirty="0"/>
              <a:t>，循环体内，</a:t>
            </a:r>
            <a:r>
              <a:rPr lang="en-US" altLang="zh-CN" sz="1800" dirty="0"/>
              <a:t>n</a:t>
            </a:r>
            <a:r>
              <a:rPr lang="zh-CN" altLang="en-US" sz="1800" dirty="0"/>
              <a:t>加</a:t>
            </a:r>
            <a:r>
              <a:rPr lang="en-US" altLang="zh-CN" sz="1800" dirty="0"/>
              <a:t>1</a:t>
            </a:r>
            <a:r>
              <a:rPr lang="zh-CN" altLang="en-US" sz="1800" dirty="0"/>
              <a:t>，</a:t>
            </a:r>
            <a:r>
              <a:rPr lang="en-US" altLang="zh-CN" sz="1800" dirty="0" err="1"/>
              <a:t>i</a:t>
            </a:r>
            <a:r>
              <a:rPr lang="zh-CN" altLang="en-US" sz="1800" dirty="0"/>
              <a:t>乘等于</a:t>
            </a:r>
            <a:r>
              <a:rPr lang="en-US" altLang="zh-CN" sz="1800" dirty="0" smtClean="0"/>
              <a:t>0.3</a:t>
            </a:r>
          </a:p>
          <a:p>
            <a:pPr algn="l"/>
            <a:r>
              <a:rPr lang="en-US" altLang="zh-CN" sz="1800" dirty="0"/>
              <a:t>	5</a:t>
            </a:r>
            <a:r>
              <a:rPr lang="zh-CN" altLang="en-US" sz="1800" dirty="0"/>
              <a:t>，判断</a:t>
            </a:r>
            <a:r>
              <a:rPr lang="en-US" altLang="zh-CN" sz="1800" dirty="0" err="1"/>
              <a:t>i</a:t>
            </a:r>
            <a:r>
              <a:rPr lang="zh-CN" altLang="en-US" sz="1800" dirty="0"/>
              <a:t>是否约等于</a:t>
            </a:r>
            <a:r>
              <a:rPr lang="en-US" altLang="zh-CN" sz="1800" dirty="0"/>
              <a:t>0.1</a:t>
            </a:r>
            <a:r>
              <a:rPr lang="zh-CN" altLang="en-US" sz="1800" dirty="0"/>
              <a:t>，用四舍五入   （并非所有的数乘以</a:t>
            </a:r>
            <a:r>
              <a:rPr lang="en-US" altLang="zh-CN" sz="1800" dirty="0"/>
              <a:t>0.3</a:t>
            </a:r>
            <a:r>
              <a:rPr lang="zh-CN" altLang="en-US" sz="1800" dirty="0"/>
              <a:t>会约等于</a:t>
            </a:r>
            <a:r>
              <a:rPr lang="en-US" altLang="zh-CN" sz="1800" dirty="0"/>
              <a:t>0.1</a:t>
            </a:r>
            <a:r>
              <a:rPr lang="zh-CN" altLang="en-US" sz="1800" dirty="0"/>
              <a:t>的</a:t>
            </a:r>
            <a:r>
              <a:rPr lang="zh-CN" altLang="en-US" sz="1800" dirty="0" smtClean="0"/>
              <a:t>）</a:t>
            </a:r>
            <a:endParaRPr lang="en-US" altLang="zh-CN" sz="1800" dirty="0" smtClean="0"/>
          </a:p>
          <a:p>
            <a:pPr algn="l"/>
            <a:r>
              <a:rPr lang="zh-CN" altLang="en-US" sz="1800" dirty="0"/>
              <a:t>	</a:t>
            </a:r>
            <a:r>
              <a:rPr lang="en-US" altLang="zh-CN" sz="1800" dirty="0"/>
              <a:t>6</a:t>
            </a:r>
            <a:r>
              <a:rPr lang="zh-CN" altLang="en-US" sz="1800" dirty="0"/>
              <a:t>，条件成立，跳出</a:t>
            </a:r>
            <a:r>
              <a:rPr lang="zh-CN" altLang="en-US" sz="1800" dirty="0" smtClean="0"/>
              <a:t>循环</a:t>
            </a:r>
            <a:endParaRPr lang="en-US" altLang="zh-CN" sz="1800" dirty="0" smtClean="0"/>
          </a:p>
          <a:p>
            <a:pPr algn="l"/>
            <a:r>
              <a:rPr lang="zh-CN" altLang="en-US" sz="1800" dirty="0"/>
              <a:t>	</a:t>
            </a:r>
            <a:r>
              <a:rPr lang="en-US" altLang="zh-CN" sz="1800" dirty="0"/>
              <a:t>7</a:t>
            </a:r>
            <a:r>
              <a:rPr lang="zh-CN" altLang="en-US" sz="1800" dirty="0"/>
              <a:t>，循环结束后，</a:t>
            </a:r>
            <a:r>
              <a:rPr lang="en-US" altLang="zh-CN" sz="1800" dirty="0"/>
              <a:t>n</a:t>
            </a:r>
            <a:r>
              <a:rPr lang="zh-CN" altLang="en-US" sz="1800" dirty="0"/>
              <a:t>就是弹起的次数</a:t>
            </a:r>
            <a:endParaRPr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629055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36830" y="19685"/>
            <a:ext cx="12136755" cy="906145"/>
          </a:xfrm>
        </p:spPr>
        <p:txBody>
          <a:bodyPr>
            <a:normAutofit/>
          </a:bodyPr>
          <a:lstStyle/>
          <a:p>
            <a:r>
              <a:rPr lang="zh-CN" altLang="en-US" sz="4000" dirty="0" smtClean="0"/>
              <a:t>作业</a:t>
            </a:r>
            <a:r>
              <a:rPr lang="zh-CN" altLang="en-US" sz="4000" dirty="0" smtClean="0"/>
              <a:t>题</a:t>
            </a:r>
            <a:endParaRPr lang="zh-CN" altLang="en-US" sz="4000" dirty="0"/>
          </a:p>
        </p:txBody>
      </p:sp>
      <p:sp>
        <p:nvSpPr>
          <p:cNvPr id="9" name="内容占位符 8"/>
          <p:cNvSpPr>
            <a:spLocks noGrp="1"/>
          </p:cNvSpPr>
          <p:nvPr>
            <p:ph idx="1"/>
          </p:nvPr>
        </p:nvSpPr>
        <p:spPr>
          <a:xfrm>
            <a:off x="1523999" y="1114742"/>
            <a:ext cx="10649585" cy="5184457"/>
          </a:xfrm>
        </p:spPr>
        <p:txBody>
          <a:bodyPr/>
          <a:lstStyle/>
          <a:p>
            <a:pPr algn="l"/>
            <a:r>
              <a:rPr lang="zh-CN" altLang="en-US" sz="1800" dirty="0"/>
              <a:t>有一个棋盘，有</a:t>
            </a:r>
            <a:r>
              <a:rPr lang="en-US" altLang="zh-CN" sz="1800" dirty="0"/>
              <a:t>64</a:t>
            </a:r>
            <a:r>
              <a:rPr lang="zh-CN" altLang="en-US" sz="1800" dirty="0"/>
              <a:t>个方格，在第一个方格里面放</a:t>
            </a:r>
            <a:r>
              <a:rPr lang="en-US" altLang="zh-CN" sz="1800" dirty="0"/>
              <a:t>1</a:t>
            </a:r>
            <a:r>
              <a:rPr lang="zh-CN" altLang="en-US" sz="1800" dirty="0"/>
              <a:t>粒芝麻，重量是</a:t>
            </a:r>
            <a:r>
              <a:rPr lang="en-US" altLang="zh-CN" sz="1800" dirty="0"/>
              <a:t>0.00001kg</a:t>
            </a:r>
            <a:r>
              <a:rPr lang="zh-CN" altLang="en-US" sz="1800" dirty="0"/>
              <a:t>，第二个里面放</a:t>
            </a:r>
            <a:r>
              <a:rPr lang="en-US" altLang="zh-CN" sz="1800" dirty="0"/>
              <a:t>2</a:t>
            </a:r>
            <a:r>
              <a:rPr lang="zh-CN" altLang="en-US" sz="1800" dirty="0"/>
              <a:t>粒，第三个里面放</a:t>
            </a:r>
            <a:r>
              <a:rPr lang="en-US" altLang="zh-CN" sz="1800" dirty="0"/>
              <a:t>4</a:t>
            </a:r>
            <a:r>
              <a:rPr lang="zh-CN" altLang="en-US" sz="1800" dirty="0"/>
              <a:t>粒，第四个里面放</a:t>
            </a:r>
            <a:r>
              <a:rPr lang="en-US" altLang="zh-CN" sz="1800" dirty="0"/>
              <a:t>8</a:t>
            </a:r>
            <a:r>
              <a:rPr lang="zh-CN" altLang="en-US" sz="1800" dirty="0"/>
              <a:t>粒，第五个里面放</a:t>
            </a:r>
            <a:r>
              <a:rPr lang="en-US" altLang="zh-CN" sz="1800" dirty="0"/>
              <a:t>16</a:t>
            </a:r>
            <a:r>
              <a:rPr lang="zh-CN" altLang="en-US" sz="1800" dirty="0"/>
              <a:t>粒，问棋盘上放的所有芝麻的重量是多少</a:t>
            </a:r>
            <a:r>
              <a:rPr lang="zh-CN" altLang="en-US" sz="1800" dirty="0" smtClean="0"/>
              <a:t>？</a:t>
            </a:r>
            <a:endParaRPr lang="en-US" altLang="zh-CN" sz="1800" dirty="0" smtClean="0"/>
          </a:p>
          <a:p>
            <a:pPr algn="l"/>
            <a:endParaRPr lang="en-US" altLang="zh-CN" sz="1800" dirty="0"/>
          </a:p>
          <a:p>
            <a:pPr algn="l"/>
            <a:r>
              <a:rPr lang="zh-CN" altLang="en-US" sz="1800" dirty="0" smtClean="0"/>
              <a:t>思路：</a:t>
            </a:r>
            <a:endParaRPr lang="en-US" altLang="zh-CN" sz="1800" dirty="0" smtClean="0"/>
          </a:p>
          <a:p>
            <a:pPr algn="l"/>
            <a:r>
              <a:rPr lang="zh-CN" altLang="en-US" sz="1800" dirty="0"/>
              <a:t>	</a:t>
            </a:r>
            <a:r>
              <a:rPr lang="en-US" altLang="zh-CN" sz="1800" dirty="0"/>
              <a:t>1</a:t>
            </a:r>
            <a:r>
              <a:rPr lang="zh-CN" altLang="en-US" sz="1800" dirty="0"/>
              <a:t>，定义变量 </a:t>
            </a:r>
            <a:r>
              <a:rPr lang="en-US" altLang="zh-CN" sz="1800" dirty="0"/>
              <a:t>sum</a:t>
            </a:r>
            <a:r>
              <a:rPr lang="zh-CN" altLang="en-US" sz="1800" dirty="0"/>
              <a:t>，赋值为</a:t>
            </a:r>
            <a:r>
              <a:rPr lang="en-US" altLang="zh-CN" sz="1800" dirty="0"/>
              <a:t>0</a:t>
            </a:r>
            <a:r>
              <a:rPr lang="zh-CN" altLang="en-US" sz="1800" dirty="0"/>
              <a:t>，表示所有芝麻的粒</a:t>
            </a:r>
            <a:r>
              <a:rPr lang="zh-CN" altLang="en-US" sz="1800" dirty="0" smtClean="0"/>
              <a:t>数</a:t>
            </a:r>
            <a:endParaRPr lang="en-US" altLang="zh-CN" sz="1800" dirty="0" smtClean="0"/>
          </a:p>
          <a:p>
            <a:pPr algn="l"/>
            <a:r>
              <a:rPr lang="zh-CN" altLang="en-US" sz="1800" dirty="0"/>
              <a:t>	</a:t>
            </a:r>
            <a:r>
              <a:rPr lang="en-US" altLang="zh-CN" sz="1800" dirty="0"/>
              <a:t>2</a:t>
            </a:r>
            <a:r>
              <a:rPr lang="zh-CN" altLang="en-US" sz="1800" dirty="0"/>
              <a:t>，定义变量 </a:t>
            </a:r>
            <a:r>
              <a:rPr lang="en-US" altLang="zh-CN" sz="1800" dirty="0" err="1"/>
              <a:t>i</a:t>
            </a:r>
            <a:r>
              <a:rPr lang="zh-CN" altLang="en-US" sz="1800" dirty="0"/>
              <a:t>，循环，</a:t>
            </a:r>
            <a:r>
              <a:rPr lang="en-US" altLang="zh-CN" sz="1800" dirty="0"/>
              <a:t>1</a:t>
            </a:r>
            <a:r>
              <a:rPr lang="zh-CN" altLang="en-US" sz="1800" dirty="0"/>
              <a:t>到</a:t>
            </a:r>
            <a:r>
              <a:rPr lang="en-US" altLang="zh-CN" sz="1800" dirty="0" smtClean="0"/>
              <a:t>64</a:t>
            </a:r>
          </a:p>
          <a:p>
            <a:pPr algn="l"/>
            <a:r>
              <a:rPr lang="en-US" altLang="zh-CN" sz="1800" dirty="0"/>
              <a:t>	3</a:t>
            </a:r>
            <a:r>
              <a:rPr lang="zh-CN" altLang="en-US" sz="1800" dirty="0"/>
              <a:t>，在循环体中，想办法求出</a:t>
            </a:r>
            <a:r>
              <a:rPr lang="en-US" altLang="zh-CN" sz="1800" dirty="0"/>
              <a:t>1</a:t>
            </a:r>
            <a:r>
              <a:rPr lang="zh-CN" altLang="en-US" sz="1800" dirty="0"/>
              <a:t>、</a:t>
            </a:r>
            <a:r>
              <a:rPr lang="en-US" altLang="zh-CN" sz="1800" dirty="0"/>
              <a:t>2</a:t>
            </a:r>
            <a:r>
              <a:rPr lang="zh-CN" altLang="en-US" sz="1800" dirty="0"/>
              <a:t>、</a:t>
            </a:r>
            <a:r>
              <a:rPr lang="en-US" altLang="zh-CN" sz="1800" dirty="0"/>
              <a:t>4</a:t>
            </a:r>
            <a:r>
              <a:rPr lang="zh-CN" altLang="en-US" sz="1800" dirty="0"/>
              <a:t>、</a:t>
            </a:r>
            <a:r>
              <a:rPr lang="en-US" altLang="zh-CN" sz="1800" dirty="0"/>
              <a:t>8</a:t>
            </a:r>
            <a:r>
              <a:rPr lang="zh-CN" altLang="en-US" sz="1800" dirty="0"/>
              <a:t>、</a:t>
            </a:r>
            <a:r>
              <a:rPr lang="en-US" altLang="zh-CN" sz="1800" dirty="0"/>
              <a:t>16…</a:t>
            </a:r>
            <a:r>
              <a:rPr lang="zh-CN" altLang="en-US" sz="1800" dirty="0"/>
              <a:t>这种规律的</a:t>
            </a:r>
            <a:r>
              <a:rPr lang="zh-CN" altLang="en-US" sz="1800" dirty="0" smtClean="0"/>
              <a:t>数</a:t>
            </a:r>
            <a:endParaRPr lang="en-US" altLang="zh-CN" sz="1800" dirty="0" smtClean="0"/>
          </a:p>
          <a:p>
            <a:pPr algn="l"/>
            <a:r>
              <a:rPr lang="zh-CN" altLang="en-US" sz="1400" dirty="0"/>
              <a:t>		</a:t>
            </a:r>
            <a:r>
              <a:rPr lang="en-US" altLang="zh-CN" sz="1400" dirty="0"/>
              <a:t>2</a:t>
            </a:r>
            <a:r>
              <a:rPr lang="zh-CN" altLang="en-US" sz="1400" dirty="0"/>
              <a:t>的</a:t>
            </a:r>
            <a:r>
              <a:rPr lang="en-US" altLang="zh-CN" sz="1400" dirty="0"/>
              <a:t>0</a:t>
            </a:r>
            <a:r>
              <a:rPr lang="zh-CN" altLang="en-US" sz="1400" dirty="0"/>
              <a:t>次方是</a:t>
            </a:r>
            <a:r>
              <a:rPr lang="en-US" altLang="zh-CN" sz="1400" dirty="0" smtClean="0"/>
              <a:t>1</a:t>
            </a:r>
          </a:p>
          <a:p>
            <a:pPr algn="l"/>
            <a:r>
              <a:rPr lang="en-US" altLang="zh-CN" sz="1400" dirty="0"/>
              <a:t>		2</a:t>
            </a:r>
            <a:r>
              <a:rPr lang="zh-CN" altLang="en-US" sz="1400" dirty="0"/>
              <a:t>的</a:t>
            </a:r>
            <a:r>
              <a:rPr lang="en-US" altLang="zh-CN" sz="1400" dirty="0"/>
              <a:t>1</a:t>
            </a:r>
            <a:r>
              <a:rPr lang="zh-CN" altLang="en-US" sz="1400" dirty="0"/>
              <a:t>次方是</a:t>
            </a:r>
            <a:r>
              <a:rPr lang="en-US" altLang="zh-CN" sz="1400" dirty="0" smtClean="0"/>
              <a:t>2</a:t>
            </a:r>
          </a:p>
          <a:p>
            <a:pPr algn="l"/>
            <a:r>
              <a:rPr lang="en-US" altLang="zh-CN" sz="1400" dirty="0"/>
              <a:t>		2</a:t>
            </a:r>
            <a:r>
              <a:rPr lang="zh-CN" altLang="en-US" sz="1400" dirty="0"/>
              <a:t>的</a:t>
            </a:r>
            <a:r>
              <a:rPr lang="en-US" altLang="zh-CN" sz="1400" dirty="0"/>
              <a:t>2</a:t>
            </a:r>
            <a:r>
              <a:rPr lang="zh-CN" altLang="en-US" sz="1400" dirty="0"/>
              <a:t>次方是</a:t>
            </a:r>
            <a:r>
              <a:rPr lang="en-US" altLang="zh-CN" sz="1400" dirty="0" smtClean="0"/>
              <a:t>4</a:t>
            </a:r>
          </a:p>
          <a:p>
            <a:pPr algn="l"/>
            <a:r>
              <a:rPr lang="en-US" altLang="zh-CN" sz="1400" dirty="0"/>
              <a:t>		2</a:t>
            </a:r>
            <a:r>
              <a:rPr lang="zh-CN" altLang="en-US" sz="1400" dirty="0"/>
              <a:t>的</a:t>
            </a:r>
            <a:r>
              <a:rPr lang="en-US" altLang="zh-CN" sz="1400" dirty="0"/>
              <a:t>3</a:t>
            </a:r>
            <a:r>
              <a:rPr lang="zh-CN" altLang="en-US" sz="1400" dirty="0"/>
              <a:t>次方是</a:t>
            </a:r>
            <a:r>
              <a:rPr lang="en-US" altLang="zh-CN" sz="1400" dirty="0" smtClean="0"/>
              <a:t>8</a:t>
            </a:r>
          </a:p>
          <a:p>
            <a:pPr algn="l"/>
            <a:r>
              <a:rPr lang="en-US" altLang="zh-CN" sz="1400" dirty="0"/>
              <a:t>		2</a:t>
            </a:r>
            <a:r>
              <a:rPr lang="zh-CN" altLang="en-US" sz="1400" dirty="0"/>
              <a:t>的</a:t>
            </a:r>
            <a:r>
              <a:rPr lang="en-US" altLang="zh-CN" sz="1400" dirty="0"/>
              <a:t>4</a:t>
            </a:r>
            <a:r>
              <a:rPr lang="zh-CN" altLang="en-US" sz="1400" dirty="0"/>
              <a:t>次方是</a:t>
            </a:r>
            <a:r>
              <a:rPr lang="en-US" altLang="zh-CN" sz="1400" dirty="0" smtClean="0"/>
              <a:t>16</a:t>
            </a:r>
          </a:p>
          <a:p>
            <a:pPr algn="l"/>
            <a:r>
              <a:rPr lang="en-US" altLang="zh-CN" sz="1400" dirty="0"/>
              <a:t>		</a:t>
            </a:r>
            <a:r>
              <a:rPr lang="zh-CN" altLang="en-US" sz="1400" dirty="0"/>
              <a:t>关键字 </a:t>
            </a:r>
            <a:r>
              <a:rPr lang="en-US" altLang="zh-CN" sz="1400" dirty="0" err="1"/>
              <a:t>Math.pow</a:t>
            </a:r>
            <a:r>
              <a:rPr lang="en-US" altLang="zh-CN" sz="1400" dirty="0"/>
              <a:t>(x, y)	</a:t>
            </a:r>
            <a:r>
              <a:rPr lang="zh-CN" altLang="en-US" sz="1400" dirty="0"/>
              <a:t>指求 </a:t>
            </a:r>
            <a:r>
              <a:rPr lang="en-US" altLang="zh-CN" sz="1400" dirty="0"/>
              <a:t>x </a:t>
            </a:r>
            <a:r>
              <a:rPr lang="zh-CN" altLang="en-US" sz="1400" dirty="0"/>
              <a:t>的 </a:t>
            </a:r>
            <a:r>
              <a:rPr lang="en-US" altLang="zh-CN" sz="1400" dirty="0"/>
              <a:t>y </a:t>
            </a:r>
            <a:r>
              <a:rPr lang="zh-CN" altLang="en-US" sz="1400" dirty="0"/>
              <a:t>次</a:t>
            </a:r>
            <a:r>
              <a:rPr lang="zh-CN" altLang="en-US" sz="1400" dirty="0" smtClean="0"/>
              <a:t>方</a:t>
            </a:r>
            <a:endParaRPr lang="en-US" altLang="zh-CN" sz="1400" dirty="0" smtClean="0"/>
          </a:p>
          <a:p>
            <a:pPr algn="l"/>
            <a:r>
              <a:rPr lang="zh-CN" altLang="en-US" sz="1400" dirty="0"/>
              <a:t>		</a:t>
            </a:r>
            <a:r>
              <a:rPr lang="en-US" altLang="zh-CN" sz="1400" dirty="0"/>
              <a:t>sum </a:t>
            </a:r>
            <a:r>
              <a:rPr lang="zh-CN" altLang="en-US" sz="1400" dirty="0"/>
              <a:t>等 </a:t>
            </a:r>
            <a:r>
              <a:rPr lang="en-US" altLang="zh-CN" sz="1400" dirty="0"/>
              <a:t>sum </a:t>
            </a:r>
            <a:r>
              <a:rPr lang="zh-CN" altLang="en-US" sz="1400" dirty="0"/>
              <a:t>加每个方格中的芝麻粒</a:t>
            </a:r>
            <a:r>
              <a:rPr lang="zh-CN" altLang="en-US" sz="1400" dirty="0" smtClean="0"/>
              <a:t>数</a:t>
            </a:r>
            <a:endParaRPr lang="en-US" altLang="zh-CN" sz="1400" dirty="0" smtClean="0"/>
          </a:p>
          <a:p>
            <a:pPr algn="l"/>
            <a:r>
              <a:rPr lang="zh-CN" altLang="en-US" sz="1800" dirty="0"/>
              <a:t>	</a:t>
            </a:r>
            <a:r>
              <a:rPr lang="en-US" altLang="zh-CN" sz="1800" dirty="0"/>
              <a:t>4</a:t>
            </a:r>
            <a:r>
              <a:rPr lang="zh-CN" altLang="en-US" sz="1800" dirty="0"/>
              <a:t>，循环结束后，</a:t>
            </a:r>
            <a:r>
              <a:rPr lang="en-US" altLang="zh-CN" sz="1800" dirty="0"/>
              <a:t>sum </a:t>
            </a:r>
            <a:r>
              <a:rPr lang="zh-CN" altLang="en-US" sz="1800" dirty="0"/>
              <a:t>乘以每一粒芝麻的重量，等于的就是所有芝麻的总重量</a:t>
            </a:r>
            <a:endParaRPr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427697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36830" y="19685"/>
            <a:ext cx="12136755" cy="906145"/>
          </a:xfrm>
        </p:spPr>
        <p:txBody>
          <a:bodyPr>
            <a:normAutofit/>
          </a:bodyPr>
          <a:lstStyle/>
          <a:p>
            <a:r>
              <a:rPr lang="zh-CN" altLang="en-US" sz="4000" dirty="0" smtClean="0"/>
              <a:t>课程大纲</a:t>
            </a:r>
            <a:endParaRPr lang="zh-CN" altLang="en-US" sz="4000" dirty="0"/>
          </a:p>
        </p:txBody>
      </p:sp>
      <p:sp>
        <p:nvSpPr>
          <p:cNvPr id="9" name="内容占位符 8"/>
          <p:cNvSpPr>
            <a:spLocks noGrp="1"/>
          </p:cNvSpPr>
          <p:nvPr>
            <p:ph idx="1"/>
          </p:nvPr>
        </p:nvSpPr>
        <p:spPr>
          <a:xfrm>
            <a:off x="1524000" y="1114743"/>
            <a:ext cx="9144000" cy="1655762"/>
          </a:xfrm>
        </p:spPr>
        <p:txBody>
          <a:bodyPr/>
          <a:lstStyle/>
          <a:p>
            <a:pPr algn="l">
              <a:buNone/>
            </a:pPr>
            <a:r>
              <a:rPr lang="en-US" altLang="zh-CN" sz="2400" dirty="0" smtClean="0"/>
              <a:t>1</a:t>
            </a:r>
            <a:r>
              <a:rPr lang="zh-CN" altLang="en-US" sz="2400" dirty="0" smtClean="0"/>
              <a:t>、</a:t>
            </a:r>
            <a:r>
              <a:rPr lang="zh-CN" altLang="en-US" dirty="0" smtClean="0"/>
              <a:t>什么是循环</a:t>
            </a:r>
            <a:endParaRPr lang="en-US" altLang="zh-CN" sz="2400" dirty="0" smtClean="0"/>
          </a:p>
          <a:p>
            <a:pPr algn="l">
              <a:buNone/>
            </a:pPr>
            <a:r>
              <a:rPr lang="en-US" altLang="zh-CN" sz="2400" dirty="0" smtClean="0"/>
              <a:t>2</a:t>
            </a:r>
            <a:r>
              <a:rPr lang="zh-CN" altLang="en-US" sz="2400" dirty="0" smtClean="0"/>
              <a:t>、</a:t>
            </a:r>
            <a:r>
              <a:rPr lang="en-US" altLang="zh-CN" dirty="0" smtClean="0"/>
              <a:t>while</a:t>
            </a:r>
            <a:r>
              <a:rPr lang="zh-CN" altLang="en-US" dirty="0" smtClean="0"/>
              <a:t> 循环</a:t>
            </a:r>
            <a:endParaRPr lang="en-US" altLang="zh-CN" sz="2400" dirty="0" smtClean="0"/>
          </a:p>
          <a:p>
            <a:pPr algn="l">
              <a:buNone/>
            </a:pPr>
            <a:r>
              <a:rPr lang="en-US" altLang="zh-CN" sz="2400" dirty="0" smtClean="0"/>
              <a:t>3</a:t>
            </a:r>
            <a:r>
              <a:rPr lang="zh-CN" altLang="en-US" sz="2400" dirty="0" smtClean="0"/>
              <a:t>、</a:t>
            </a:r>
            <a:r>
              <a:rPr lang="en-US" altLang="zh-CN" sz="2400" dirty="0" smtClean="0"/>
              <a:t>do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while</a:t>
            </a:r>
            <a:r>
              <a:rPr lang="zh-CN" altLang="en-US" sz="2400" dirty="0" smtClean="0"/>
              <a:t> 循环</a:t>
            </a:r>
            <a:endParaRPr lang="en-US" altLang="zh-CN" sz="2400" dirty="0" smtClean="0"/>
          </a:p>
          <a:p>
            <a:pPr algn="l">
              <a:buNone/>
            </a:pPr>
            <a:r>
              <a:rPr lang="en-US" altLang="zh-CN" dirty="0" smtClean="0"/>
              <a:t>4</a:t>
            </a:r>
            <a:r>
              <a:rPr lang="zh-CN" altLang="en-US" dirty="0" smtClean="0"/>
              <a:t>、</a:t>
            </a:r>
            <a:r>
              <a:rPr lang="en-US" altLang="zh-CN" dirty="0" smtClean="0"/>
              <a:t>for</a:t>
            </a:r>
            <a:r>
              <a:rPr lang="zh-CN" altLang="en-US" dirty="0" smtClean="0"/>
              <a:t> 循环</a:t>
            </a:r>
            <a:endParaRPr lang="en-US" altLang="zh-CN" sz="2400" dirty="0" smtClean="0"/>
          </a:p>
          <a:p>
            <a:pPr algn="l">
              <a:buNone/>
            </a:pPr>
            <a:endParaRPr lang="zh-CN" alt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36830" y="19685"/>
            <a:ext cx="12136755" cy="906145"/>
          </a:xfrm>
        </p:spPr>
        <p:txBody>
          <a:bodyPr>
            <a:normAutofit/>
          </a:bodyPr>
          <a:lstStyle/>
          <a:p>
            <a:r>
              <a:rPr lang="zh-CN" altLang="en-US" sz="4000" dirty="0" smtClean="0"/>
              <a:t>什么是循环</a:t>
            </a:r>
            <a:endParaRPr lang="zh-CN" altLang="en-US" sz="4000" dirty="0"/>
          </a:p>
        </p:txBody>
      </p:sp>
      <p:sp>
        <p:nvSpPr>
          <p:cNvPr id="9" name="内容占位符 8"/>
          <p:cNvSpPr>
            <a:spLocks noGrp="1"/>
          </p:cNvSpPr>
          <p:nvPr>
            <p:ph idx="1"/>
          </p:nvPr>
        </p:nvSpPr>
        <p:spPr>
          <a:xfrm>
            <a:off x="1523999" y="1114742"/>
            <a:ext cx="10649585" cy="5184457"/>
          </a:xfrm>
        </p:spPr>
        <p:txBody>
          <a:bodyPr/>
          <a:lstStyle/>
          <a:p>
            <a:pPr algn="l"/>
            <a:r>
              <a:rPr lang="zh-CN" altLang="en-US" dirty="0"/>
              <a:t>循环，也被称为迭代或遍历，即在特定条件下，反复执行某段程序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algn="l"/>
            <a:endParaRPr lang="en-US" altLang="zh-CN" dirty="0"/>
          </a:p>
          <a:p>
            <a:pPr algn="l"/>
            <a:r>
              <a:rPr lang="zh-CN" altLang="en-US" dirty="0" smtClean="0"/>
              <a:t>循环</a:t>
            </a:r>
            <a:r>
              <a:rPr lang="zh-CN" altLang="en-US" dirty="0"/>
              <a:t>语句，是由循环体，和循环终止条件两部分组成。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8691" y="3429000"/>
            <a:ext cx="4333875" cy="183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3808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36830" y="19685"/>
            <a:ext cx="12136755" cy="906145"/>
          </a:xfrm>
        </p:spPr>
        <p:txBody>
          <a:bodyPr>
            <a:normAutofit/>
          </a:bodyPr>
          <a:lstStyle/>
          <a:p>
            <a:r>
              <a:rPr lang="en-US" altLang="zh-CN" sz="4000" dirty="0" smtClean="0"/>
              <a:t>while</a:t>
            </a:r>
            <a:r>
              <a:rPr lang="zh-CN" altLang="en-US" sz="4000" dirty="0" smtClean="0"/>
              <a:t> 循环</a:t>
            </a:r>
            <a:endParaRPr lang="zh-CN" altLang="en-US" sz="4000" dirty="0"/>
          </a:p>
        </p:txBody>
      </p:sp>
      <p:sp>
        <p:nvSpPr>
          <p:cNvPr id="9" name="内容占位符 8"/>
          <p:cNvSpPr>
            <a:spLocks noGrp="1"/>
          </p:cNvSpPr>
          <p:nvPr>
            <p:ph idx="1"/>
          </p:nvPr>
        </p:nvSpPr>
        <p:spPr>
          <a:xfrm>
            <a:off x="1523999" y="1114742"/>
            <a:ext cx="10649585" cy="5184457"/>
          </a:xfrm>
        </p:spPr>
        <p:txBody>
          <a:bodyPr/>
          <a:lstStyle/>
          <a:p>
            <a:pPr algn="l"/>
            <a:r>
              <a:rPr lang="zh-CN" altLang="en-US" sz="1800" dirty="0"/>
              <a:t>语法</a:t>
            </a:r>
            <a:r>
              <a:rPr lang="zh-CN" altLang="en-US" sz="1800" dirty="0" smtClean="0"/>
              <a:t>：</a:t>
            </a:r>
            <a:endParaRPr lang="en-US" altLang="zh-CN" sz="1800" dirty="0" smtClean="0"/>
          </a:p>
          <a:p>
            <a:pPr algn="l"/>
            <a:r>
              <a:rPr lang="zh-CN" altLang="en-US" sz="1800" dirty="0"/>
              <a:t>	</a:t>
            </a:r>
            <a:r>
              <a:rPr lang="en-US" altLang="zh-CN" sz="1800" dirty="0"/>
              <a:t>while ( </a:t>
            </a:r>
            <a:r>
              <a:rPr lang="zh-CN" altLang="en-US" sz="1800" dirty="0"/>
              <a:t>循环条件 </a:t>
            </a:r>
            <a:r>
              <a:rPr lang="en-US" altLang="zh-CN" sz="1800" dirty="0"/>
              <a:t>) </a:t>
            </a:r>
            <a:r>
              <a:rPr lang="en-US" altLang="zh-CN" sz="1800" dirty="0" smtClean="0"/>
              <a:t>{</a:t>
            </a:r>
          </a:p>
          <a:p>
            <a:pPr algn="l"/>
            <a:r>
              <a:rPr lang="en-US" altLang="zh-CN" sz="1800" dirty="0"/>
              <a:t>		// </a:t>
            </a:r>
            <a:r>
              <a:rPr lang="zh-CN" altLang="en-US" sz="1800" dirty="0"/>
              <a:t>反复执行的代码</a:t>
            </a:r>
            <a:r>
              <a:rPr lang="zh-CN" altLang="en-US" sz="1800" dirty="0" smtClean="0"/>
              <a:t>块</a:t>
            </a:r>
            <a:endParaRPr lang="en-US" altLang="zh-CN" sz="1800" dirty="0" smtClean="0"/>
          </a:p>
          <a:p>
            <a:pPr algn="l"/>
            <a:r>
              <a:rPr lang="zh-CN" altLang="en-US" sz="1800" dirty="0"/>
              <a:t>	</a:t>
            </a:r>
            <a:r>
              <a:rPr lang="en-US" altLang="zh-CN" sz="1800" dirty="0" smtClean="0"/>
              <a:t>}</a:t>
            </a:r>
          </a:p>
          <a:p>
            <a:pPr algn="l"/>
            <a:r>
              <a:rPr lang="en-US" altLang="zh-CN" sz="1800" dirty="0"/>
              <a:t>	</a:t>
            </a:r>
            <a:endParaRPr lang="en-US" altLang="zh-CN" sz="1800" dirty="0" smtClean="0"/>
          </a:p>
          <a:p>
            <a:pPr algn="l"/>
            <a:r>
              <a:rPr lang="zh-CN" altLang="en-US" sz="1800" dirty="0" smtClean="0"/>
              <a:t>介绍：</a:t>
            </a:r>
            <a:endParaRPr lang="en-US" altLang="zh-CN" sz="1800" dirty="0" smtClean="0"/>
          </a:p>
          <a:p>
            <a:pPr algn="l"/>
            <a:r>
              <a:rPr lang="zh-CN" altLang="en-US" sz="1800" dirty="0"/>
              <a:t>	如果循环条件成立，则执行代码块</a:t>
            </a:r>
            <a:r>
              <a:rPr lang="zh-CN" altLang="en-US" sz="1800" dirty="0" smtClean="0"/>
              <a:t>。</a:t>
            </a:r>
            <a:endParaRPr lang="en-US" altLang="zh-CN" sz="1800" dirty="0" smtClean="0"/>
          </a:p>
          <a:p>
            <a:pPr algn="l"/>
            <a:r>
              <a:rPr lang="zh-CN" altLang="en-US" sz="1800" dirty="0"/>
              <a:t>	要记得在代码块中更新循环条件，否则就造成死循环了。</a:t>
            </a:r>
            <a:endParaRPr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2217722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36830" y="19685"/>
            <a:ext cx="12136755" cy="906145"/>
          </a:xfrm>
        </p:spPr>
        <p:txBody>
          <a:bodyPr>
            <a:normAutofit/>
          </a:bodyPr>
          <a:lstStyle/>
          <a:p>
            <a:r>
              <a:rPr lang="en-US" altLang="zh-CN" sz="4000" dirty="0" smtClean="0"/>
              <a:t>do while</a:t>
            </a:r>
            <a:r>
              <a:rPr lang="zh-CN" altLang="en-US" sz="4000" dirty="0" smtClean="0"/>
              <a:t> 循环</a:t>
            </a:r>
            <a:endParaRPr lang="zh-CN" altLang="en-US" sz="4000" dirty="0"/>
          </a:p>
        </p:txBody>
      </p:sp>
      <p:sp>
        <p:nvSpPr>
          <p:cNvPr id="9" name="内容占位符 8"/>
          <p:cNvSpPr>
            <a:spLocks noGrp="1"/>
          </p:cNvSpPr>
          <p:nvPr>
            <p:ph idx="1"/>
          </p:nvPr>
        </p:nvSpPr>
        <p:spPr>
          <a:xfrm>
            <a:off x="1523999" y="1114742"/>
            <a:ext cx="10649585" cy="5184457"/>
          </a:xfrm>
        </p:spPr>
        <p:txBody>
          <a:bodyPr/>
          <a:lstStyle/>
          <a:p>
            <a:pPr algn="l"/>
            <a:r>
              <a:rPr lang="zh-CN" altLang="en-US" sz="1800" dirty="0"/>
              <a:t>语法</a:t>
            </a:r>
            <a:r>
              <a:rPr lang="zh-CN" altLang="en-US" sz="1800" dirty="0" smtClean="0"/>
              <a:t>：</a:t>
            </a:r>
            <a:endParaRPr lang="en-US" altLang="zh-CN" sz="1800" dirty="0" smtClean="0"/>
          </a:p>
          <a:p>
            <a:pPr algn="l"/>
            <a:r>
              <a:rPr lang="zh-CN" altLang="en-US" sz="1800" dirty="0"/>
              <a:t>	</a:t>
            </a:r>
            <a:r>
              <a:rPr lang="en-US" altLang="zh-CN" sz="1800" dirty="0"/>
              <a:t>do {	</a:t>
            </a:r>
            <a:endParaRPr lang="en-US" altLang="zh-CN" sz="1800" dirty="0" smtClean="0"/>
          </a:p>
          <a:p>
            <a:pPr algn="l"/>
            <a:r>
              <a:rPr lang="en-US" altLang="zh-CN" sz="1800" dirty="0"/>
              <a:t>	</a:t>
            </a:r>
            <a:r>
              <a:rPr lang="en-US" altLang="zh-CN" sz="1800" dirty="0" smtClean="0"/>
              <a:t>	// </a:t>
            </a:r>
            <a:r>
              <a:rPr lang="zh-CN" altLang="en-US" sz="1800" dirty="0"/>
              <a:t>代码</a:t>
            </a:r>
            <a:r>
              <a:rPr lang="zh-CN" altLang="en-US" sz="1800" dirty="0" smtClean="0"/>
              <a:t>块</a:t>
            </a:r>
            <a:endParaRPr lang="en-US" altLang="zh-CN" sz="1800" dirty="0" smtClean="0"/>
          </a:p>
          <a:p>
            <a:pPr algn="l"/>
            <a:r>
              <a:rPr lang="zh-CN" altLang="en-US" sz="1800" dirty="0"/>
              <a:t>	</a:t>
            </a:r>
            <a:r>
              <a:rPr lang="en-US" altLang="zh-CN" sz="1800" dirty="0" smtClean="0"/>
              <a:t>} </a:t>
            </a:r>
            <a:r>
              <a:rPr lang="en-US" altLang="zh-CN" sz="1800" dirty="0"/>
              <a:t>while ( </a:t>
            </a:r>
            <a:r>
              <a:rPr lang="zh-CN" altLang="en-US" sz="1800" dirty="0"/>
              <a:t>循环条件 </a:t>
            </a:r>
            <a:r>
              <a:rPr lang="en-US" altLang="zh-CN" sz="1800" dirty="0" smtClean="0"/>
              <a:t>)</a:t>
            </a:r>
          </a:p>
          <a:p>
            <a:pPr algn="l"/>
            <a:r>
              <a:rPr lang="en-US" altLang="zh-CN" sz="1800" dirty="0"/>
              <a:t>	</a:t>
            </a:r>
            <a:endParaRPr lang="en-US" altLang="zh-CN" sz="1800" dirty="0" smtClean="0"/>
          </a:p>
          <a:p>
            <a:pPr algn="l"/>
            <a:r>
              <a:rPr lang="zh-CN" altLang="en-US" sz="1800" dirty="0" smtClean="0"/>
              <a:t>介绍：</a:t>
            </a:r>
            <a:endParaRPr lang="en-US" altLang="zh-CN" sz="1800" dirty="0" smtClean="0"/>
          </a:p>
          <a:p>
            <a:pPr algn="l"/>
            <a:r>
              <a:rPr lang="zh-CN" altLang="en-US" sz="1800" dirty="0"/>
              <a:t>	先执行一次代码块，然后判断循环条件是否成立，如果成立，继续执行代码块，否则跳出循环。</a:t>
            </a:r>
            <a:endParaRPr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4721629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36830" y="19685"/>
            <a:ext cx="12136755" cy="906145"/>
          </a:xfrm>
        </p:spPr>
        <p:txBody>
          <a:bodyPr>
            <a:normAutofit/>
          </a:bodyPr>
          <a:lstStyle/>
          <a:p>
            <a:r>
              <a:rPr lang="en-US" altLang="zh-CN" sz="4000" dirty="0" smtClean="0"/>
              <a:t>for </a:t>
            </a:r>
            <a:r>
              <a:rPr lang="zh-CN" altLang="en-US" sz="4000" dirty="0" smtClean="0"/>
              <a:t>循环</a:t>
            </a:r>
            <a:endParaRPr lang="zh-CN" altLang="en-US" sz="4000" dirty="0"/>
          </a:p>
        </p:txBody>
      </p:sp>
      <p:sp>
        <p:nvSpPr>
          <p:cNvPr id="9" name="内容占位符 8"/>
          <p:cNvSpPr>
            <a:spLocks noGrp="1"/>
          </p:cNvSpPr>
          <p:nvPr>
            <p:ph idx="1"/>
          </p:nvPr>
        </p:nvSpPr>
        <p:spPr>
          <a:xfrm>
            <a:off x="1523999" y="1114742"/>
            <a:ext cx="10649585" cy="5184457"/>
          </a:xfrm>
        </p:spPr>
        <p:txBody>
          <a:bodyPr/>
          <a:lstStyle/>
          <a:p>
            <a:pPr algn="l"/>
            <a:r>
              <a:rPr lang="zh-CN" altLang="en-US" sz="1800" dirty="0"/>
              <a:t>语法</a:t>
            </a:r>
            <a:r>
              <a:rPr lang="zh-CN" altLang="en-US" sz="1800" dirty="0" smtClean="0"/>
              <a:t>：</a:t>
            </a:r>
            <a:endParaRPr lang="en-US" altLang="zh-CN" sz="1800" dirty="0" smtClean="0"/>
          </a:p>
          <a:p>
            <a:pPr algn="l"/>
            <a:r>
              <a:rPr lang="zh-CN" altLang="en-US" sz="1800" dirty="0"/>
              <a:t>	</a:t>
            </a:r>
            <a:r>
              <a:rPr lang="en-US" altLang="zh-CN" sz="1800" dirty="0"/>
              <a:t>for ( </a:t>
            </a:r>
            <a:r>
              <a:rPr lang="zh-CN" altLang="en-US" sz="1800" dirty="0"/>
              <a:t>初始值</a:t>
            </a:r>
            <a:r>
              <a:rPr lang="en-US" altLang="zh-CN" sz="1800" dirty="0"/>
              <a:t>; </a:t>
            </a:r>
            <a:r>
              <a:rPr lang="zh-CN" altLang="en-US" sz="1800" dirty="0"/>
              <a:t>循环条件</a:t>
            </a:r>
            <a:r>
              <a:rPr lang="en-US" altLang="zh-CN" sz="1800" dirty="0"/>
              <a:t>; </a:t>
            </a:r>
            <a:r>
              <a:rPr lang="zh-CN" altLang="en-US" sz="1800" dirty="0"/>
              <a:t>更新 </a:t>
            </a:r>
            <a:r>
              <a:rPr lang="en-US" altLang="zh-CN" sz="1800" dirty="0"/>
              <a:t>) </a:t>
            </a:r>
            <a:r>
              <a:rPr lang="en-US" altLang="zh-CN" sz="1800" dirty="0" smtClean="0"/>
              <a:t>{</a:t>
            </a:r>
          </a:p>
          <a:p>
            <a:pPr algn="l"/>
            <a:r>
              <a:rPr lang="en-US" altLang="zh-CN" sz="1800" dirty="0"/>
              <a:t>		// </a:t>
            </a:r>
            <a:r>
              <a:rPr lang="zh-CN" altLang="en-US" sz="1800" dirty="0"/>
              <a:t>代码块</a:t>
            </a:r>
            <a:r>
              <a:rPr lang="zh-CN" altLang="en-US" sz="1800" dirty="0" smtClean="0"/>
              <a:t>。</a:t>
            </a:r>
            <a:endParaRPr lang="en-US" altLang="zh-CN" sz="1800" dirty="0" smtClean="0"/>
          </a:p>
          <a:p>
            <a:pPr algn="l"/>
            <a:r>
              <a:rPr lang="zh-CN" altLang="en-US" sz="1800" dirty="0"/>
              <a:t>	</a:t>
            </a:r>
            <a:r>
              <a:rPr lang="en-US" altLang="zh-CN" sz="1800" dirty="0" smtClean="0"/>
              <a:t>}</a:t>
            </a:r>
          </a:p>
          <a:p>
            <a:pPr algn="l"/>
            <a:r>
              <a:rPr lang="en-US" altLang="zh-CN" sz="1800" dirty="0"/>
              <a:t>	</a:t>
            </a:r>
            <a:endParaRPr lang="en-US" altLang="zh-CN" sz="1800" dirty="0" smtClean="0"/>
          </a:p>
          <a:p>
            <a:pPr algn="l"/>
            <a:r>
              <a:rPr lang="zh-CN" altLang="en-US" sz="1800" dirty="0" smtClean="0"/>
              <a:t>执行</a:t>
            </a:r>
            <a:r>
              <a:rPr lang="zh-CN" altLang="en-US" sz="1800" dirty="0"/>
              <a:t>过程为</a:t>
            </a:r>
            <a:r>
              <a:rPr lang="zh-CN" altLang="en-US" sz="1800" dirty="0" smtClean="0"/>
              <a:t>：</a:t>
            </a:r>
            <a:endParaRPr lang="en-US" altLang="zh-CN" sz="1800" dirty="0" smtClean="0"/>
          </a:p>
          <a:p>
            <a:pPr algn="l"/>
            <a:r>
              <a:rPr lang="zh-CN" altLang="en-US" sz="1800" dirty="0"/>
              <a:t>	</a:t>
            </a:r>
            <a:r>
              <a:rPr lang="en-US" altLang="zh-CN" sz="1800" dirty="0"/>
              <a:t>1</a:t>
            </a:r>
            <a:r>
              <a:rPr lang="zh-CN" altLang="en-US" sz="1800" dirty="0"/>
              <a:t>，程序碰到了 </a:t>
            </a:r>
            <a:r>
              <a:rPr lang="en-US" altLang="zh-CN" sz="1800" dirty="0"/>
              <a:t>for </a:t>
            </a:r>
            <a:r>
              <a:rPr lang="zh-CN" altLang="en-US" sz="1800" dirty="0"/>
              <a:t>关键字，表示要开始循环了</a:t>
            </a:r>
            <a:r>
              <a:rPr lang="zh-CN" altLang="en-US" sz="1800" dirty="0" smtClean="0"/>
              <a:t>。</a:t>
            </a:r>
            <a:endParaRPr lang="en-US" altLang="zh-CN" sz="1800" dirty="0" smtClean="0"/>
          </a:p>
          <a:p>
            <a:pPr algn="l"/>
            <a:r>
              <a:rPr lang="zh-CN" altLang="en-US" sz="1800" dirty="0"/>
              <a:t>	</a:t>
            </a:r>
            <a:r>
              <a:rPr lang="en-US" altLang="zh-CN" sz="1800" dirty="0"/>
              <a:t>2</a:t>
            </a:r>
            <a:r>
              <a:rPr lang="zh-CN" altLang="en-US" sz="1800" dirty="0"/>
              <a:t>，先给初始值</a:t>
            </a:r>
            <a:r>
              <a:rPr lang="zh-CN" altLang="en-US" sz="1800" dirty="0" smtClean="0"/>
              <a:t>。</a:t>
            </a:r>
            <a:endParaRPr lang="en-US" altLang="zh-CN" sz="1800" dirty="0" smtClean="0"/>
          </a:p>
          <a:p>
            <a:pPr algn="l"/>
            <a:r>
              <a:rPr lang="zh-CN" altLang="en-US" sz="1800" dirty="0"/>
              <a:t>	</a:t>
            </a:r>
            <a:r>
              <a:rPr lang="en-US" altLang="zh-CN" sz="1800" dirty="0"/>
              <a:t>3</a:t>
            </a:r>
            <a:r>
              <a:rPr lang="zh-CN" altLang="en-US" sz="1800" dirty="0"/>
              <a:t>，然后判断循环条件是否成立</a:t>
            </a:r>
            <a:r>
              <a:rPr lang="zh-CN" altLang="en-US" sz="1800" dirty="0" smtClean="0"/>
              <a:t>。</a:t>
            </a:r>
            <a:endParaRPr lang="en-US" altLang="zh-CN" sz="1800" dirty="0" smtClean="0"/>
          </a:p>
          <a:p>
            <a:pPr algn="l"/>
            <a:r>
              <a:rPr lang="zh-CN" altLang="en-US" sz="1800" dirty="0"/>
              <a:t>	</a:t>
            </a:r>
            <a:r>
              <a:rPr lang="en-US" altLang="zh-CN" sz="1800" dirty="0"/>
              <a:t>4</a:t>
            </a:r>
            <a:r>
              <a:rPr lang="zh-CN" altLang="en-US" sz="1800" dirty="0"/>
              <a:t>，如果条件成立，则执行代码块</a:t>
            </a:r>
            <a:r>
              <a:rPr lang="zh-CN" altLang="en-US" sz="1800" dirty="0" smtClean="0"/>
              <a:t>。</a:t>
            </a:r>
            <a:endParaRPr lang="en-US" altLang="zh-CN" sz="1800" dirty="0" smtClean="0"/>
          </a:p>
          <a:p>
            <a:pPr algn="l"/>
            <a:r>
              <a:rPr lang="zh-CN" altLang="en-US" sz="1800" dirty="0"/>
              <a:t>	</a:t>
            </a:r>
            <a:r>
              <a:rPr lang="en-US" altLang="zh-CN" sz="1800" dirty="0"/>
              <a:t>5</a:t>
            </a:r>
            <a:r>
              <a:rPr lang="zh-CN" altLang="en-US" sz="1800" dirty="0"/>
              <a:t>，代码块执行完，执行更新</a:t>
            </a:r>
            <a:r>
              <a:rPr lang="zh-CN" altLang="en-US" sz="1800" dirty="0" smtClean="0"/>
              <a:t>。</a:t>
            </a:r>
            <a:endParaRPr lang="en-US" altLang="zh-CN" sz="1800" dirty="0" smtClean="0"/>
          </a:p>
          <a:p>
            <a:pPr algn="l"/>
            <a:r>
              <a:rPr lang="zh-CN" altLang="en-US" sz="1800" dirty="0"/>
              <a:t>	</a:t>
            </a:r>
            <a:r>
              <a:rPr lang="en-US" altLang="zh-CN" sz="1800" dirty="0"/>
              <a:t>6</a:t>
            </a:r>
            <a:r>
              <a:rPr lang="zh-CN" altLang="en-US" sz="1800" dirty="0"/>
              <a:t>，更新执行完，执行判断循环条件是否成立</a:t>
            </a:r>
            <a:r>
              <a:rPr lang="zh-CN" altLang="en-US" sz="1800" dirty="0" smtClean="0"/>
              <a:t>。</a:t>
            </a:r>
            <a:endParaRPr lang="en-US" altLang="zh-CN" sz="1800" dirty="0" smtClean="0"/>
          </a:p>
          <a:p>
            <a:pPr algn="l"/>
            <a:r>
              <a:rPr lang="zh-CN" altLang="en-US" sz="1800" dirty="0"/>
              <a:t>	</a:t>
            </a:r>
            <a:r>
              <a:rPr lang="en-US" altLang="zh-CN" sz="1800" dirty="0"/>
              <a:t>7</a:t>
            </a:r>
            <a:r>
              <a:rPr lang="zh-CN" altLang="en-US" sz="1800" dirty="0"/>
              <a:t>，如果条件不成立，则跳出 </a:t>
            </a:r>
            <a:r>
              <a:rPr lang="en-US" altLang="zh-CN" sz="1800" dirty="0"/>
              <a:t>for </a:t>
            </a:r>
            <a:r>
              <a:rPr lang="zh-CN" altLang="en-US" sz="1800" dirty="0"/>
              <a:t>循环。</a:t>
            </a:r>
            <a:endParaRPr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6962628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36830" y="19685"/>
            <a:ext cx="12136755" cy="906145"/>
          </a:xfrm>
        </p:spPr>
        <p:txBody>
          <a:bodyPr>
            <a:normAutofit/>
          </a:bodyPr>
          <a:lstStyle/>
          <a:p>
            <a:r>
              <a:rPr lang="zh-CN" altLang="en-US" sz="4000" dirty="0" smtClean="0"/>
              <a:t>循环</a:t>
            </a:r>
            <a:endParaRPr lang="zh-CN" altLang="en-US" sz="4000" dirty="0"/>
          </a:p>
        </p:txBody>
      </p:sp>
      <p:sp>
        <p:nvSpPr>
          <p:cNvPr id="9" name="内容占位符 8"/>
          <p:cNvSpPr>
            <a:spLocks noGrp="1"/>
          </p:cNvSpPr>
          <p:nvPr>
            <p:ph idx="1"/>
          </p:nvPr>
        </p:nvSpPr>
        <p:spPr>
          <a:xfrm>
            <a:off x="1523999" y="1114742"/>
            <a:ext cx="10649585" cy="5184457"/>
          </a:xfrm>
        </p:spPr>
        <p:txBody>
          <a:bodyPr/>
          <a:lstStyle/>
          <a:p>
            <a:pPr algn="l"/>
            <a:r>
              <a:rPr lang="zh-CN" altLang="en-US" sz="1800" dirty="0"/>
              <a:t>在循环过程中，可以通过语句，退出</a:t>
            </a:r>
            <a:r>
              <a:rPr lang="zh-CN" altLang="en-US" sz="1800" dirty="0" smtClean="0"/>
              <a:t>循环</a:t>
            </a:r>
            <a:endParaRPr lang="en-US" altLang="zh-CN" sz="1800" dirty="0" smtClean="0"/>
          </a:p>
          <a:p>
            <a:pPr algn="l"/>
            <a:endParaRPr lang="en-US" altLang="zh-CN" sz="1800" dirty="0" smtClean="0"/>
          </a:p>
          <a:p>
            <a:pPr algn="l"/>
            <a:r>
              <a:rPr lang="zh-CN" altLang="en-US" sz="1800" dirty="0"/>
              <a:t>	</a:t>
            </a:r>
            <a:r>
              <a:rPr lang="en-US" altLang="zh-CN" sz="1800" dirty="0"/>
              <a:t>continue</a:t>
            </a:r>
            <a:r>
              <a:rPr lang="zh-CN" altLang="en-US" sz="1800" dirty="0"/>
              <a:t>语句，退出当前</a:t>
            </a:r>
            <a:r>
              <a:rPr lang="zh-CN" altLang="en-US" sz="1800" dirty="0" smtClean="0"/>
              <a:t>循环</a:t>
            </a:r>
            <a:endParaRPr lang="en-US" altLang="zh-CN" sz="1800" dirty="0" smtClean="0"/>
          </a:p>
          <a:p>
            <a:pPr algn="l"/>
            <a:endParaRPr lang="en-US" altLang="zh-CN" sz="1800" dirty="0"/>
          </a:p>
          <a:p>
            <a:pPr algn="l"/>
            <a:r>
              <a:rPr lang="zh-CN" altLang="en-US" sz="1800" dirty="0"/>
              <a:t>	</a:t>
            </a:r>
            <a:r>
              <a:rPr lang="en-US" altLang="zh-CN" sz="1800" dirty="0"/>
              <a:t>break</a:t>
            </a:r>
            <a:r>
              <a:rPr lang="zh-CN" altLang="en-US" sz="1800" dirty="0"/>
              <a:t>语句，退出循环</a:t>
            </a:r>
            <a:endParaRPr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6982298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36830" y="19685"/>
            <a:ext cx="12136755" cy="906145"/>
          </a:xfrm>
        </p:spPr>
        <p:txBody>
          <a:bodyPr>
            <a:normAutofit/>
          </a:bodyPr>
          <a:lstStyle/>
          <a:p>
            <a:r>
              <a:rPr lang="zh-CN" altLang="en-US" sz="4000" dirty="0" smtClean="0"/>
              <a:t>练习题</a:t>
            </a:r>
            <a:endParaRPr lang="zh-CN" altLang="en-US" sz="4000" dirty="0"/>
          </a:p>
        </p:txBody>
      </p:sp>
      <p:sp>
        <p:nvSpPr>
          <p:cNvPr id="9" name="内容占位符 8"/>
          <p:cNvSpPr>
            <a:spLocks noGrp="1"/>
          </p:cNvSpPr>
          <p:nvPr>
            <p:ph idx="1"/>
          </p:nvPr>
        </p:nvSpPr>
        <p:spPr>
          <a:xfrm>
            <a:off x="1523999" y="1114742"/>
            <a:ext cx="10649585" cy="5184457"/>
          </a:xfrm>
        </p:spPr>
        <p:txBody>
          <a:bodyPr/>
          <a:lstStyle/>
          <a:p>
            <a:pPr algn="l"/>
            <a:r>
              <a:rPr lang="zh-CN" altLang="en-US" sz="1800" dirty="0"/>
              <a:t>入职薪水 </a:t>
            </a:r>
            <a:r>
              <a:rPr lang="en-US" altLang="zh-CN" sz="1800" dirty="0"/>
              <a:t>10K</a:t>
            </a:r>
            <a:r>
              <a:rPr lang="zh-CN" altLang="en-US" sz="1800" dirty="0"/>
              <a:t>，每年涨幅 </a:t>
            </a:r>
            <a:r>
              <a:rPr lang="en-US" altLang="zh-CN" sz="1800" dirty="0"/>
              <a:t>5% </a:t>
            </a:r>
            <a:r>
              <a:rPr lang="zh-CN" altLang="en-US" sz="1800" dirty="0"/>
              <a:t>，</a:t>
            </a:r>
            <a:r>
              <a:rPr lang="en-US" altLang="zh-CN" sz="1800" dirty="0"/>
              <a:t>50 </a:t>
            </a:r>
            <a:r>
              <a:rPr lang="zh-CN" altLang="en-US" sz="1800" dirty="0"/>
              <a:t>年后工资是多少</a:t>
            </a:r>
            <a:r>
              <a:rPr lang="zh-CN" altLang="en-US" sz="1800" dirty="0" smtClean="0"/>
              <a:t>？</a:t>
            </a:r>
            <a:endParaRPr lang="en-US" altLang="zh-CN" sz="1800" dirty="0" smtClean="0"/>
          </a:p>
          <a:p>
            <a:pPr algn="l"/>
            <a:endParaRPr lang="en-US" altLang="zh-CN" sz="1800" dirty="0"/>
          </a:p>
          <a:p>
            <a:pPr algn="l"/>
            <a:r>
              <a:rPr lang="zh-CN" altLang="en-US" sz="1800" dirty="0" smtClean="0"/>
              <a:t>思路：</a:t>
            </a:r>
            <a:endParaRPr lang="en-US" altLang="zh-CN" sz="1800" dirty="0" smtClean="0"/>
          </a:p>
          <a:p>
            <a:pPr algn="l"/>
            <a:r>
              <a:rPr lang="zh-CN" altLang="en-US" sz="1800" dirty="0"/>
              <a:t>	</a:t>
            </a:r>
            <a:r>
              <a:rPr lang="en-US" altLang="zh-CN" sz="1800" dirty="0"/>
              <a:t>1</a:t>
            </a:r>
            <a:r>
              <a:rPr lang="zh-CN" altLang="en-US" sz="1800" dirty="0"/>
              <a:t>，用变量 </a:t>
            </a:r>
            <a:r>
              <a:rPr lang="en-US" altLang="zh-CN" sz="1800" dirty="0"/>
              <a:t>m </a:t>
            </a:r>
            <a:r>
              <a:rPr lang="zh-CN" altLang="en-US" sz="1800" dirty="0"/>
              <a:t>表示初始化的薪水，将</a:t>
            </a:r>
            <a:r>
              <a:rPr lang="en-US" altLang="zh-CN" sz="1800" dirty="0"/>
              <a:t>1</a:t>
            </a:r>
            <a:r>
              <a:rPr lang="zh-CN" altLang="en-US" sz="1800" dirty="0"/>
              <a:t>万赋给该变量</a:t>
            </a:r>
            <a:r>
              <a:rPr lang="zh-CN" altLang="en-US" sz="1800" dirty="0" smtClean="0"/>
              <a:t>。</a:t>
            </a:r>
            <a:endParaRPr lang="en-US" altLang="zh-CN" sz="1800" dirty="0" smtClean="0"/>
          </a:p>
          <a:p>
            <a:pPr algn="l"/>
            <a:r>
              <a:rPr lang="zh-CN" altLang="en-US" sz="1800" dirty="0"/>
              <a:t>	</a:t>
            </a:r>
            <a:r>
              <a:rPr lang="en-US" altLang="zh-CN" sz="1800" dirty="0"/>
              <a:t>2</a:t>
            </a:r>
            <a:r>
              <a:rPr lang="zh-CN" altLang="en-US" sz="1800" dirty="0"/>
              <a:t>，用变量 </a:t>
            </a:r>
            <a:r>
              <a:rPr lang="en-US" altLang="zh-CN" sz="1800" dirty="0" err="1"/>
              <a:t>i</a:t>
            </a:r>
            <a:r>
              <a:rPr lang="en-US" altLang="zh-CN" sz="1800" dirty="0"/>
              <a:t> </a:t>
            </a:r>
            <a:r>
              <a:rPr lang="zh-CN" altLang="en-US" sz="1800" dirty="0"/>
              <a:t>表示第几年，循环变量 </a:t>
            </a:r>
            <a:r>
              <a:rPr lang="en-US" altLang="zh-CN" sz="1800" dirty="0" err="1"/>
              <a:t>i</a:t>
            </a:r>
            <a:r>
              <a:rPr lang="zh-CN" altLang="en-US" sz="1800" dirty="0"/>
              <a:t>，循环终止条件为 </a:t>
            </a:r>
            <a:r>
              <a:rPr lang="en-US" altLang="zh-CN" sz="1800" dirty="0"/>
              <a:t>50 </a:t>
            </a:r>
            <a:r>
              <a:rPr lang="zh-CN" altLang="en-US" sz="1800" dirty="0"/>
              <a:t>年</a:t>
            </a:r>
            <a:r>
              <a:rPr lang="zh-CN" altLang="en-US" sz="1800" dirty="0" smtClean="0"/>
              <a:t>。</a:t>
            </a:r>
            <a:endParaRPr lang="en-US" altLang="zh-CN" sz="1800" dirty="0" smtClean="0"/>
          </a:p>
          <a:p>
            <a:pPr algn="l"/>
            <a:r>
              <a:rPr lang="zh-CN" altLang="en-US" sz="1800" dirty="0"/>
              <a:t>	</a:t>
            </a:r>
            <a:r>
              <a:rPr lang="en-US" altLang="zh-CN" sz="1800" dirty="0"/>
              <a:t>3</a:t>
            </a:r>
            <a:r>
              <a:rPr lang="zh-CN" altLang="en-US" sz="1800" dirty="0"/>
              <a:t>，循环体为，当前薪水</a:t>
            </a:r>
            <a:r>
              <a:rPr lang="en-US" altLang="zh-CN" sz="1800" dirty="0"/>
              <a:t>m</a:t>
            </a:r>
            <a:r>
              <a:rPr lang="zh-CN" altLang="en-US" sz="1800" dirty="0"/>
              <a:t>等于当前薪水加上当前薪水</a:t>
            </a:r>
            <a:r>
              <a:rPr lang="en-US" altLang="zh-CN" sz="1800" dirty="0"/>
              <a:t>m</a:t>
            </a:r>
            <a:r>
              <a:rPr lang="zh-CN" altLang="en-US" sz="1800" dirty="0"/>
              <a:t>乘以</a:t>
            </a:r>
            <a:r>
              <a:rPr lang="en-US" altLang="zh-CN" sz="1800" dirty="0"/>
              <a:t>0.05</a:t>
            </a:r>
            <a:r>
              <a:rPr lang="zh-CN" altLang="en-US" sz="1800" dirty="0" smtClean="0"/>
              <a:t>。</a:t>
            </a:r>
            <a:endParaRPr lang="en-US" altLang="zh-CN" sz="1800" dirty="0" smtClean="0"/>
          </a:p>
          <a:p>
            <a:pPr algn="l"/>
            <a:r>
              <a:rPr lang="zh-CN" altLang="en-US" sz="1800" dirty="0"/>
              <a:t>	</a:t>
            </a:r>
            <a:r>
              <a:rPr lang="en-US" altLang="zh-CN" sz="1800" dirty="0"/>
              <a:t>4</a:t>
            </a:r>
            <a:r>
              <a:rPr lang="zh-CN" altLang="en-US" sz="1800" dirty="0"/>
              <a:t>，跳出循环后，</a:t>
            </a:r>
            <a:r>
              <a:rPr lang="en-US" altLang="zh-CN" sz="1800" dirty="0"/>
              <a:t>m</a:t>
            </a:r>
            <a:r>
              <a:rPr lang="zh-CN" altLang="en-US" sz="1800" dirty="0"/>
              <a:t>就是</a:t>
            </a:r>
            <a:r>
              <a:rPr lang="en-US" altLang="zh-CN" sz="1800" dirty="0"/>
              <a:t>50</a:t>
            </a:r>
            <a:r>
              <a:rPr lang="zh-CN" altLang="en-US" sz="1800" dirty="0"/>
              <a:t>年后的薪水。</a:t>
            </a:r>
            <a:endParaRPr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982578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36830" y="19685"/>
            <a:ext cx="12136755" cy="906145"/>
          </a:xfrm>
        </p:spPr>
        <p:txBody>
          <a:bodyPr>
            <a:normAutofit/>
          </a:bodyPr>
          <a:lstStyle/>
          <a:p>
            <a:r>
              <a:rPr lang="zh-CN" altLang="en-US" sz="4000" dirty="0" smtClean="0"/>
              <a:t>练习题</a:t>
            </a:r>
            <a:endParaRPr lang="zh-CN" altLang="en-US" sz="4000" dirty="0"/>
          </a:p>
        </p:txBody>
      </p:sp>
      <p:sp>
        <p:nvSpPr>
          <p:cNvPr id="9" name="内容占位符 8"/>
          <p:cNvSpPr>
            <a:spLocks noGrp="1"/>
          </p:cNvSpPr>
          <p:nvPr>
            <p:ph idx="1"/>
          </p:nvPr>
        </p:nvSpPr>
        <p:spPr>
          <a:xfrm>
            <a:off x="1523999" y="1114742"/>
            <a:ext cx="10649585" cy="5184457"/>
          </a:xfrm>
        </p:spPr>
        <p:txBody>
          <a:bodyPr/>
          <a:lstStyle/>
          <a:p>
            <a:pPr algn="l"/>
            <a:r>
              <a:rPr lang="zh-CN" altLang="en-US" sz="1800" dirty="0"/>
              <a:t>打印 </a:t>
            </a:r>
            <a:r>
              <a:rPr lang="en-US" altLang="zh-CN" sz="1800" dirty="0"/>
              <a:t>100 </a:t>
            </a:r>
            <a:r>
              <a:rPr lang="zh-CN" altLang="en-US" sz="1800" dirty="0"/>
              <a:t>以内 </a:t>
            </a:r>
            <a:r>
              <a:rPr lang="en-US" altLang="zh-CN" sz="1800" dirty="0"/>
              <a:t>7 </a:t>
            </a:r>
            <a:r>
              <a:rPr lang="zh-CN" altLang="en-US" sz="1800" dirty="0"/>
              <a:t>的</a:t>
            </a:r>
            <a:r>
              <a:rPr lang="zh-CN" altLang="en-US" sz="1800" dirty="0" smtClean="0"/>
              <a:t>倍数</a:t>
            </a:r>
            <a:endParaRPr lang="en-US" altLang="zh-CN" sz="1800" dirty="0" smtClean="0"/>
          </a:p>
          <a:p>
            <a:pPr algn="l"/>
            <a:endParaRPr lang="en-US" altLang="zh-CN" sz="1800" dirty="0"/>
          </a:p>
          <a:p>
            <a:pPr algn="l"/>
            <a:r>
              <a:rPr lang="zh-CN" altLang="en-US" sz="1800" dirty="0" smtClean="0"/>
              <a:t>思路：</a:t>
            </a:r>
            <a:endParaRPr lang="en-US" altLang="zh-CN" sz="1800" dirty="0" smtClean="0"/>
          </a:p>
          <a:p>
            <a:pPr algn="l"/>
            <a:r>
              <a:rPr lang="zh-CN" altLang="en-US" sz="1800" dirty="0"/>
              <a:t>	</a:t>
            </a:r>
            <a:r>
              <a:rPr lang="en-US" altLang="zh-CN" sz="1800" dirty="0"/>
              <a:t>1</a:t>
            </a:r>
            <a:r>
              <a:rPr lang="zh-CN" altLang="en-US" sz="1800" dirty="0"/>
              <a:t>，初始值 </a:t>
            </a:r>
            <a:r>
              <a:rPr lang="en-US" altLang="zh-CN" sz="1800" dirty="0" err="1"/>
              <a:t>i</a:t>
            </a:r>
            <a:r>
              <a:rPr lang="en-US" altLang="zh-CN" sz="1800" dirty="0"/>
              <a:t> </a:t>
            </a:r>
            <a:r>
              <a:rPr lang="zh-CN" altLang="en-US" sz="1800" dirty="0"/>
              <a:t>等于 </a:t>
            </a:r>
            <a:r>
              <a:rPr lang="en-US" altLang="zh-CN" sz="1800" dirty="0"/>
              <a:t>1</a:t>
            </a:r>
            <a:r>
              <a:rPr lang="zh-CN" altLang="en-US" sz="1800" dirty="0"/>
              <a:t>，循环条件 </a:t>
            </a:r>
            <a:r>
              <a:rPr lang="en-US" altLang="zh-CN" sz="1800" dirty="0" err="1"/>
              <a:t>i</a:t>
            </a:r>
            <a:r>
              <a:rPr lang="en-US" altLang="zh-CN" sz="1800" dirty="0"/>
              <a:t> </a:t>
            </a:r>
            <a:r>
              <a:rPr lang="zh-CN" altLang="en-US" sz="1800" dirty="0"/>
              <a:t>小于等于 </a:t>
            </a:r>
            <a:r>
              <a:rPr lang="en-US" altLang="zh-CN" sz="1800" dirty="0" smtClean="0"/>
              <a:t>100</a:t>
            </a:r>
          </a:p>
          <a:p>
            <a:pPr algn="l"/>
            <a:r>
              <a:rPr lang="en-US" altLang="zh-CN" sz="1800" dirty="0"/>
              <a:t>	2</a:t>
            </a:r>
            <a:r>
              <a:rPr lang="zh-CN" altLang="en-US" sz="1800" dirty="0"/>
              <a:t>，循环体中的 </a:t>
            </a:r>
            <a:r>
              <a:rPr lang="en-US" altLang="zh-CN" sz="1800" dirty="0" err="1"/>
              <a:t>i</a:t>
            </a:r>
            <a:r>
              <a:rPr lang="en-US" altLang="zh-CN" sz="1800" dirty="0"/>
              <a:t> </a:t>
            </a:r>
            <a:r>
              <a:rPr lang="zh-CN" altLang="en-US" sz="1800" dirty="0"/>
              <a:t>对 </a:t>
            </a:r>
            <a:r>
              <a:rPr lang="en-US" altLang="zh-CN" sz="1800" dirty="0"/>
              <a:t>7 </a:t>
            </a:r>
            <a:r>
              <a:rPr lang="zh-CN" altLang="en-US" sz="1800" dirty="0"/>
              <a:t>求余数，如果余数是 </a:t>
            </a:r>
            <a:r>
              <a:rPr lang="en-US" altLang="zh-CN" sz="1800" dirty="0"/>
              <a:t>0</a:t>
            </a:r>
            <a:r>
              <a:rPr lang="zh-CN" altLang="en-US" sz="1800" dirty="0"/>
              <a:t>，表示 </a:t>
            </a:r>
            <a:r>
              <a:rPr lang="en-US" altLang="zh-CN" sz="1800" dirty="0" err="1"/>
              <a:t>i</a:t>
            </a:r>
            <a:r>
              <a:rPr lang="en-US" altLang="zh-CN" sz="1800" dirty="0"/>
              <a:t> </a:t>
            </a:r>
            <a:r>
              <a:rPr lang="zh-CN" altLang="en-US" sz="1800" dirty="0"/>
              <a:t>是 </a:t>
            </a:r>
            <a:r>
              <a:rPr lang="en-US" altLang="zh-CN" sz="1800" dirty="0"/>
              <a:t>7 </a:t>
            </a:r>
            <a:r>
              <a:rPr lang="zh-CN" altLang="en-US" sz="1800" dirty="0"/>
              <a:t>的</a:t>
            </a:r>
            <a:r>
              <a:rPr lang="zh-CN" altLang="en-US" sz="1800" dirty="0" smtClean="0"/>
              <a:t>倍数</a:t>
            </a:r>
            <a:endParaRPr lang="en-US" altLang="zh-CN" sz="1800" dirty="0" smtClean="0"/>
          </a:p>
          <a:p>
            <a:pPr algn="l"/>
            <a:r>
              <a:rPr lang="zh-CN" altLang="en-US" sz="1800" dirty="0"/>
              <a:t>	</a:t>
            </a:r>
            <a:r>
              <a:rPr lang="en-US" altLang="zh-CN" sz="1800" dirty="0"/>
              <a:t>3</a:t>
            </a:r>
            <a:r>
              <a:rPr lang="zh-CN" altLang="en-US" sz="1800" dirty="0"/>
              <a:t>，如果是倍数，则输出到页面上。</a:t>
            </a:r>
            <a:endParaRPr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58106728"/>
      </p:ext>
    </p:extLst>
  </p:cSld>
  <p:clrMapOvr>
    <a:masterClrMapping/>
  </p:clrMapOvr>
</p:sld>
</file>

<file path=ppt/theme/theme1.xml><?xml version="1.0" encoding="utf-8"?>
<a:theme xmlns:a="http://schemas.openxmlformats.org/drawingml/2006/main" name="1_空白设计模板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</TotalTime>
  <Pages>3</Pages>
  <Words>321</Words>
  <Characters>0</Characters>
  <Application>Microsoft Macintosh PowerPoint</Application>
  <DocSecurity>0</DocSecurity>
  <PresentationFormat>宽屏</PresentationFormat>
  <Lines>0</Lines>
  <Paragraphs>174</Paragraphs>
  <Slides>20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7" baseType="lpstr">
      <vt:lpstr>Calibri</vt:lpstr>
      <vt:lpstr>Calibri Light</vt:lpstr>
      <vt:lpstr>Mangal</vt:lpstr>
      <vt:lpstr>黑体</vt:lpstr>
      <vt:lpstr>宋体</vt:lpstr>
      <vt:lpstr>Arial</vt:lpstr>
      <vt:lpstr>1_空白设计模板</vt:lpstr>
      <vt:lpstr>PowerPoint 演示文稿</vt:lpstr>
      <vt:lpstr>课程大纲</vt:lpstr>
      <vt:lpstr>什么是循环</vt:lpstr>
      <vt:lpstr>while 循环</vt:lpstr>
      <vt:lpstr>do while 循环</vt:lpstr>
      <vt:lpstr>for 循环</vt:lpstr>
      <vt:lpstr>循环</vt:lpstr>
      <vt:lpstr>练习题</vt:lpstr>
      <vt:lpstr>练习题</vt:lpstr>
      <vt:lpstr>练习题</vt:lpstr>
      <vt:lpstr>练习题</vt:lpstr>
      <vt:lpstr>练习题</vt:lpstr>
      <vt:lpstr>练习题</vt:lpstr>
      <vt:lpstr>练习题</vt:lpstr>
      <vt:lpstr>练习题</vt:lpstr>
      <vt:lpstr>练习题</vt:lpstr>
      <vt:lpstr>练习题</vt:lpstr>
      <vt:lpstr>练习题</vt:lpstr>
      <vt:lpstr>作业题</vt:lpstr>
      <vt:lpstr>PowerPoint 演示文稿</vt:lpstr>
    </vt:vector>
  </TitlesOfParts>
  <LinksUpToDate>false</LinksUpToDate>
  <CharactersWithSpaces>0</CharactersWithSpaces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coding1</dc:creator>
  <cp:lastModifiedBy>Microsoft Office 用户</cp:lastModifiedBy>
  <cp:revision>16</cp:revision>
  <dcterms:modified xsi:type="dcterms:W3CDTF">2018-03-12T07:52:57Z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2052-10.1.0.6554</vt:lpwstr>
  </property>
</Properties>
</file>